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34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1.xml" ContentType="application/vnd.openxmlformats-officedocument.presentationml.slide+xml"/>
  <Override PartName="/ppt/slides/slide36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37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commentAuthors.xml" ContentType="application/vnd.openxmlformats-officedocument.presentationml.commentAuthors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4" r:id="rId3"/>
    <p:sldId id="260" r:id="rId4"/>
    <p:sldId id="257" r:id="rId5"/>
    <p:sldId id="258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68" r:id="rId15"/>
    <p:sldId id="269" r:id="rId16"/>
    <p:sldId id="270" r:id="rId17"/>
    <p:sldId id="271" r:id="rId18"/>
    <p:sldId id="272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9" r:id="rId42"/>
    <p:sldId id="300" r:id="rId43"/>
    <p:sldId id="301" r:id="rId44"/>
    <p:sldId id="302" r:id="rId45"/>
    <p:sldId id="303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la Piazza" initials="CP" lastIdx="1" clrIdx="0">
    <p:extLst>
      <p:ext uri="{19B8F6BF-5375-455C-9EA6-DF929625EA0E}">
        <p15:presenceInfo xmlns:p15="http://schemas.microsoft.com/office/powerpoint/2012/main" userId="S::carla.piazza@uniud.it::6b66db82-2319-4f34-852e-31fbd997ea8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7"/>
    <p:restoredTop sz="94753"/>
  </p:normalViewPr>
  <p:slideViewPr>
    <p:cSldViewPr snapToGrid="0" snapToObjects="1">
      <p:cViewPr varScale="1">
        <p:scale>
          <a:sx n="106" d="100"/>
          <a:sy n="106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ustomXml" Target="../customXml/item2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customXml" Target="../customXml/item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2C18827-B0F2-6749-8875-3E6B916EA3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C904073-9266-E64D-834C-930D9F2B62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208705-E1C7-7845-A61C-C915B450C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1A10FBA-121F-2645-8383-2D21E3D9A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F01398E-61F8-4B46-AB53-D190C3E62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3678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70B9F6-5708-BB4C-B881-E1F0743D9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62F95D8-3945-DD4D-A47D-B9DC277275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31C81E-97B9-7D47-AFD7-2B44B676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BC5555A-0469-A040-9CFC-D81D983A0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880C3F1-580E-4B42-9351-8AD94C0E5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00192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2395382-7AEA-7F46-9508-D98D07C1BE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9D515DE-B98F-3A4C-9292-8120EE5C1F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396F02-A35F-BD4D-B360-70504DFDC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3BAA13A-BCF4-0A4F-9E54-92B93E4FD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29C308-2486-A34D-82E0-DC1449446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1681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03B488-099D-2247-944F-C8C7BA952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87E78FF-EF9E-2E41-8DFC-99BBDABBF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4B6A05D-C07A-804A-9199-B4371F80E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9266477-8534-B044-9F04-88932F04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2DEF5F-BC42-854A-8BA3-363185845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4411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C0D235-27F4-E245-81ED-C84E1ED7A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CD748AF-5B2F-9C4D-BF15-D96F4CCDC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FE625B0-3E6A-814D-9F4F-7602A9DAA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A73A9EF-1F89-4145-BDBB-40E42B3D1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EEF21FD-BBF6-5F41-9824-383CB0F9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869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444938-7590-2A4B-BDD0-0DDB815489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D8D053A-6902-5B4C-BFCF-0D5418169B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18647C0B-76FC-174C-B49E-0E84DC0A13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EBC6D60-69EC-1841-9E70-C959FB640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7117DF7-8EE1-C547-B238-7C7E63521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2C52E72-BFE8-2D48-9852-9BC3D0DF0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2833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AD93BFB-0C82-224D-9C81-7C14793E5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6716A45-3FEB-DA4A-BFC2-2AD0C68530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998D391-1B23-6C49-A134-7810E00D39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5A89E63-BD59-3D4C-9A13-6E565AD59E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972A37E4-54BA-EE48-A80E-464A389375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F7EC655-C96E-5544-92EF-B942224FF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292C69C-6BC7-DC43-8D7D-D22CB4C06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903B379A-0F86-294F-8862-58CF67F0D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2995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005E73-3210-474C-BBC2-81A6D213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8071439-AB33-8A45-BA3C-DF1A69640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9ACABC6A-A568-9C41-A819-C44D70A9B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B4BA3A0-38C4-C042-B39D-D265209E6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7027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F5D7E89-D9AA-FF44-BB1D-99B4B5E16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3C54B63-9FDC-E346-B0E1-5234E4925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7233BD67-3707-014C-9144-08360A1D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7644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BFC3B3-956F-8247-A477-C92933AA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855CB00-0B32-E842-89CD-09FC222D1D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1666189-F394-3145-9D3F-C5D64118DF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D4F7F2A-A6AB-A44C-A6F0-94CAD72DDC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CE79C4C-110E-944B-8E81-C26347914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6874EE3-E0E6-674E-9510-AF5AA00C5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4520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5B77EA-4FB7-6743-A4C9-6896B5C31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A2399699-19A9-4840-A75B-FC13675875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C7F4299-3EB5-BE47-A459-E97B885246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A74F813-1767-304B-932D-6A28ECB6F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4BE8DAD5-D20F-1D48-ADA6-5BAA529B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0EF929A-4161-D346-913F-685C27C12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58314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E841A83-F9D4-264D-8941-E34A838429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185139C-B9D7-5A46-8E0C-A080BA757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8E9044-FA8C-8C46-BBDA-C8BBCBBD7D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BE654-FCE1-4C47-B557-E26035992847}" type="datetimeFigureOut">
              <a:rPr lang="it-IT" smtClean="0"/>
              <a:t>13/03/20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0FFF22F-A9C7-874B-AB7E-89AE5E7ACC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00CAF35-7739-0A40-8087-114338C52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3C4B6-2976-0D41-A2C9-66CA544A417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4130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15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40.png"/><Relationship Id="rId5" Type="http://schemas.openxmlformats.org/officeDocument/2006/relationships/image" Target="../media/image13.png"/><Relationship Id="rId10" Type="http://schemas.openxmlformats.org/officeDocument/2006/relationships/image" Target="../media/image130.png"/><Relationship Id="rId4" Type="http://schemas.openxmlformats.org/officeDocument/2006/relationships/image" Target="../media/image12.png"/><Relationship Id="rId9" Type="http://schemas.openxmlformats.org/officeDocument/2006/relationships/image" Target="../media/image1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33925B-E000-A849-A223-ABB750A56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2587" y="4000918"/>
            <a:ext cx="9144000" cy="923005"/>
          </a:xfrm>
        </p:spPr>
        <p:txBody>
          <a:bodyPr>
            <a:normAutofit fontScale="90000"/>
          </a:bodyPr>
          <a:lstStyle/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Alberi </a:t>
            </a:r>
            <a:r>
              <a:rPr lang="it-IT" dirty="0">
                <a:solidFill>
                  <a:srgbClr val="FF0000"/>
                </a:solidFill>
              </a:rPr>
              <a:t>Rosso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it-IT" dirty="0"/>
              <a:t>Neri</a:t>
            </a:r>
            <a:br>
              <a:rPr lang="it-IT" dirty="0"/>
            </a:br>
            <a:r>
              <a:rPr lang="it-IT" dirty="0" err="1">
                <a:solidFill>
                  <a:srgbClr val="FF0000"/>
                </a:solidFill>
              </a:rPr>
              <a:t>Red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-</a:t>
            </a:r>
            <a:r>
              <a:rPr lang="it-IT" dirty="0"/>
              <a:t>Black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dirty="0" err="1">
                <a:solidFill>
                  <a:schemeClr val="accent1">
                    <a:lumMod val="50000"/>
                  </a:schemeClr>
                </a:solidFill>
              </a:rPr>
              <a:t>Trees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(RBT)</a:t>
            </a:r>
            <a:br>
              <a:rPr lang="it-IT" dirty="0">
                <a:solidFill>
                  <a:schemeClr val="accent1">
                    <a:lumMod val="50000"/>
                  </a:schemeClr>
                </a:solidFill>
              </a:rPr>
            </a:br>
            <a:br>
              <a:rPr lang="it-IT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Algoritmi e Strutture Dati</a:t>
            </a:r>
            <a:br>
              <a:rPr lang="it-IT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Prof. Carla Piazza</a:t>
            </a:r>
          </a:p>
        </p:txBody>
      </p:sp>
    </p:spTree>
    <p:extLst>
      <p:ext uri="{BB962C8B-B14F-4D97-AF65-F5344CB8AC3E}">
        <p14:creationId xmlns:p14="http://schemas.microsoft.com/office/powerpoint/2010/main" val="151490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EE2D53-C815-6D48-BAB1-4FD925030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28696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Proprietà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4C0E767-837B-934C-BD28-EBBBFB1C1E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296412"/>
                <a:ext cx="10863263" cy="4351338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Per ogni nodo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indichiamo con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𝒃𝒉</m:t>
                    </m:r>
                    <m:r>
                      <a:rPr lang="it-IT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(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height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) il numero di nodi neri su un cammino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-foglia, senza contare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contando la foglia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La definizione assicura che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latin typeface="Cambria Math" panose="02040503050406030204" pitchFamily="18" charset="0"/>
                      </a:rPr>
                      <m:t>𝒃𝒉</m:t>
                    </m:r>
                    <m:r>
                      <a:rPr lang="it-IT" b="1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sia ben definita</a:t>
                </a:r>
              </a:p>
              <a:p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𝒃𝒉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it-IT" b="1" i="1" dirty="0" err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𝒃𝒉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dirty="0" err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it-IT" b="1" i="1" dirty="0" err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1" i="1" dirty="0" err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𝒓𝒐𝒐𝒕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F4C0E767-837B-934C-BD28-EBBBFB1C1E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296412"/>
                <a:ext cx="10863263" cy="4351338"/>
              </a:xfrm>
              <a:blipFill>
                <a:blip r:embed="rId2"/>
                <a:stretch>
                  <a:fillRect l="-935" t="-203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8ED54955-86D7-5B41-BCE8-4907DF294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276" y="3472081"/>
            <a:ext cx="6530644" cy="314287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C3D9C1C0-FD4D-E148-82E4-2074AEE604AD}"/>
              </a:ext>
            </a:extLst>
          </p:cNvPr>
          <p:cNvSpPr txBox="1"/>
          <p:nvPr/>
        </p:nvSpPr>
        <p:spPr>
          <a:xfrm>
            <a:off x="5886451" y="3472081"/>
            <a:ext cx="119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bh</a:t>
            </a:r>
            <a:r>
              <a:rPr lang="it-IT" dirty="0"/>
              <a:t>(</a:t>
            </a:r>
            <a:r>
              <a:rPr lang="it-IT" dirty="0" err="1"/>
              <a:t>root</a:t>
            </a:r>
            <a:r>
              <a:rPr lang="it-IT" dirty="0"/>
              <a:t>)=2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A5F11FA5-48C0-7A42-8B53-C9F5B5D6B8CE}"/>
              </a:ext>
            </a:extLst>
          </p:cNvPr>
          <p:cNvSpPr txBox="1"/>
          <p:nvPr/>
        </p:nvSpPr>
        <p:spPr>
          <a:xfrm>
            <a:off x="4714875" y="4214813"/>
            <a:ext cx="901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bh</a:t>
            </a:r>
            <a:r>
              <a:rPr lang="it-IT" dirty="0"/>
              <a:t>(x)=2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D601127-8238-D84F-B241-7C4C74190C8D}"/>
              </a:ext>
            </a:extLst>
          </p:cNvPr>
          <p:cNvSpPr txBox="1"/>
          <p:nvPr/>
        </p:nvSpPr>
        <p:spPr>
          <a:xfrm>
            <a:off x="3801734" y="4858851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bh</a:t>
            </a:r>
            <a:r>
              <a:rPr lang="it-IT" dirty="0"/>
              <a:t>(y)=1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A78FE11A-96EC-964E-AC11-6CCAB16228AE}"/>
              </a:ext>
            </a:extLst>
          </p:cNvPr>
          <p:cNvSpPr txBox="1"/>
          <p:nvPr/>
        </p:nvSpPr>
        <p:spPr>
          <a:xfrm>
            <a:off x="3376677" y="5577353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/>
              <a:t>bh</a:t>
            </a:r>
            <a:r>
              <a:rPr lang="it-IT" dirty="0"/>
              <a:t>(NIL)=0</a:t>
            </a:r>
          </a:p>
        </p:txBody>
      </p:sp>
    </p:spTree>
    <p:extLst>
      <p:ext uri="{BB962C8B-B14F-4D97-AF65-F5344CB8AC3E}">
        <p14:creationId xmlns:p14="http://schemas.microsoft.com/office/powerpoint/2010/main" val="1662226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C4810E8-2A66-9D4C-B42F-8010E6B4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Proprietà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D24EB86-FE67-E14C-91B2-65FE5F0591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Per ogni nodo x il più lungo cammino x-foglia è lungo al massimo </a:t>
                </a:r>
                <a:br>
                  <a:rPr lang="it-IT" i="1" dirty="0">
                    <a:solidFill>
                      <a:schemeClr val="accent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2∗</m:t>
                    </m:r>
                    <m:r>
                      <a:rPr lang="it-IT" i="1" dirty="0" err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𝑏h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  quindi  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)≤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b="1" i="1" dirty="0" err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𝒃𝒉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Togliendo tutti i nodi rossi, resta almeno un albero binario completo di altezza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𝑏h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fatto da nodi neri 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Quindi 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                        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𝒃𝒉</m:t>
                        </m:r>
                        <m: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- 1</a:t>
                </a:r>
                <a:b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D24EB86-FE67-E14C-91B2-65FE5F0591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Segnaposto contenuto 4">
            <a:extLst>
              <a:ext uri="{FF2B5EF4-FFF2-40B4-BE49-F238E27FC236}">
                <a16:creationId xmlns:a16="http://schemas.microsoft.com/office/drawing/2014/main" id="{EF74F69C-5292-6748-A9E5-714300461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871" y="3757613"/>
            <a:ext cx="4595091" cy="2211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59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8032CE8-EBD2-6B4C-B854-5FEC08FB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Proprietà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766A0E3-50C8-8240-B54D-18E4F50F98E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7695"/>
                <a:ext cx="10515600" cy="4769268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Ora mettendo insieme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)≤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∗</m:t>
                    </m:r>
                    <m:r>
                      <a:rPr lang="it-IT" b="1" i="1" dirty="0" err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𝒃𝒉</m:t>
                    </m:r>
                    <m:d>
                      <m:dPr>
                        <m:ctrlPr>
                          <a:rPr lang="it-IT" b="1" i="1" dirty="0" err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           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da cui </a:t>
                </a:r>
                <a14:m>
                  <m:oMath xmlns:m="http://schemas.openxmlformats.org/officeDocument/2006/math">
                    <m:r>
                      <a:rPr lang="it-IT" b="0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       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𝒃𝒉</m:t>
                    </m:r>
                    <m:d>
                      <m:dPr>
                        <m:ctrlP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</m:d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)/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   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𝒃𝒉</m:t>
                        </m:r>
                        <m: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b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         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Otteniamo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f>
                          <m:fPr>
                            <m:ctrlPr>
                              <a:rPr lang="it-IT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it-IT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  <m:d>
                              <m:dPr>
                                <m:ctrlPr>
                                  <a:rPr lang="it-IT" b="1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b="1" i="1" smtClean="0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</m:d>
                          </m:num>
                          <m:den>
                            <m:r>
                              <a:rPr lang="it-IT" b="1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sup>
                    </m:sSup>
                    <m:r>
                      <a:rPr lang="it-IT" b="1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it-IT" b="1" i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Da cui</a:t>
                </a:r>
                <a:b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)≤</m:t>
                    </m:r>
                    <m:sSub>
                      <m:sSubPr>
                        <m:ctrlP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  <m: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r>
                          <a:rPr lang="it-IT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Quindi i </a:t>
                </a:r>
                <a:r>
                  <a:rPr lang="it-IT" b="1" dirty="0">
                    <a:solidFill>
                      <a:srgbClr val="FF0000"/>
                    </a:solidFill>
                  </a:rPr>
                  <a:t>RBT sono alberi bilanciati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0766A0E3-50C8-8240-B54D-18E4F50F98E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7695"/>
                <a:ext cx="10515600" cy="4769268"/>
              </a:xfrm>
              <a:blipFill>
                <a:blip r:embed="rId2"/>
                <a:stretch>
                  <a:fillRect l="-965" t="-2128" b="-26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32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7520CB6-7200-904D-AD22-1C6316A12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Ricapitolando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9A25DC6-EC89-DF4E-8869-3C23F95A639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54162"/>
                <a:ext cx="10515600" cy="4351338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Lemma</a:t>
                </a:r>
                <a:br>
                  <a:rPr lang="it-IT" dirty="0"/>
                </a:b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un RBT di altezza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contenente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chiavi, allora</a:t>
                </a:r>
              </a:p>
              <a:p>
                <a:pPr marL="0" indent="0">
                  <a:buNone/>
                </a:pP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		</a:t>
                </a:r>
                <a14:m>
                  <m:oMath xmlns:m="http://schemas.openxmlformats.org/officeDocument/2006/math"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𝒃𝒉</m:t>
                        </m:r>
                        <m: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𝑻</m:t>
                        </m:r>
                        <m:r>
                          <a:rPr lang="it-IT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− 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 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e  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𝒉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∗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𝒃𝒉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𝑻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it-IT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Dim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Per induzione sull’altezza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Nota: non si può lavorare per induzione sull’altezza nera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𝑏h</m:t>
                    </m:r>
                    <m:r>
                      <a:rPr lang="it-IT" b="1" i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it-IT" b="0" i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Perch</m:t>
                    </m:r>
                    <m:r>
                      <a:rPr lang="it-IT" b="0" i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è</m:t>
                    </m:r>
                    <m:r>
                      <a:rPr lang="it-IT" b="1" i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Teorema</a:t>
                </a:r>
              </a:p>
              <a:p>
                <a:pPr marL="0" indent="0">
                  <a:buNone/>
                </a:pP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un RBT di altezza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contenente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chiavi, allora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b="0" i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b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9A25DC6-EC89-DF4E-8869-3C23F95A63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54162"/>
                <a:ext cx="10515600" cy="4351338"/>
              </a:xfrm>
              <a:blipFill>
                <a:blip r:embed="rId2"/>
                <a:stretch>
                  <a:fillRect l="-965" t="-261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533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A571A6-57B3-044D-A757-9BAE9C3AB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Operazioni su RBT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EBFF45C-8192-E545-A035-1C6EE63833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La 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Ricerca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si svolge come nei BST, ma ora costa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it-IT" i="1" dirty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it-IT" i="1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it-IT" i="0" dirty="0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it-IT" i="1" dirty="0" err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</m:e>
                    </m:d>
                  </m:oMath>
                </a14:m>
                <a:endParaRPr lang="it-IT" dirty="0"/>
              </a:p>
              <a:p>
                <a:endParaRPr lang="it-IT" dirty="0"/>
              </a:p>
              <a:p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Inserimento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Cancellazione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vanno modificati per garantire di avere in output ancora un RBT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Le operazioni di base che ci consentiranno di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ribilanciare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gli alberi durante Inserimenti e Cancellazioni saranno 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Rotazioni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</a:t>
                </a:r>
                <a:r>
                  <a:rPr lang="it-IT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Ricolorazioni</a:t>
                </a:r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Complessivamente Inserimenti e Cancellazioni costeranno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𝒍𝒐𝒈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9EBFF45C-8192-E545-A035-1C6EE63833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24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88018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CCE0169-BE56-8045-8B3F-F6848D44B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Rotazioni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F66D12A-AB16-724E-8FB5-92F3A78E6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Servono per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ribilanciare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localmente l’albero e costano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F66D12A-AB16-724E-8FB5-92F3A78E6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0" name="Gruppo 59">
            <a:extLst>
              <a:ext uri="{FF2B5EF4-FFF2-40B4-BE49-F238E27FC236}">
                <a16:creationId xmlns:a16="http://schemas.microsoft.com/office/drawing/2014/main" id="{EAAB94E1-3DCC-8A4C-B7A3-03D57A725B3D}"/>
              </a:ext>
            </a:extLst>
          </p:cNvPr>
          <p:cNvGrpSpPr/>
          <p:nvPr/>
        </p:nvGrpSpPr>
        <p:grpSpPr>
          <a:xfrm>
            <a:off x="214312" y="2512546"/>
            <a:ext cx="11408989" cy="4345454"/>
            <a:chOff x="0" y="2417541"/>
            <a:chExt cx="11408989" cy="4345454"/>
          </a:xfrm>
        </p:grpSpPr>
        <p:sp>
          <p:nvSpPr>
            <p:cNvPr id="30" name="Ovale 29">
              <a:extLst>
                <a:ext uri="{FF2B5EF4-FFF2-40B4-BE49-F238E27FC236}">
                  <a16:creationId xmlns:a16="http://schemas.microsoft.com/office/drawing/2014/main" id="{5EC6D3A1-B79F-434E-BA36-DDBFD61DE3D5}"/>
                </a:ext>
              </a:extLst>
            </p:cNvPr>
            <p:cNvSpPr/>
            <p:nvPr/>
          </p:nvSpPr>
          <p:spPr>
            <a:xfrm>
              <a:off x="9447504" y="4431005"/>
              <a:ext cx="342900" cy="3286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grpSp>
          <p:nvGrpSpPr>
            <p:cNvPr id="59" name="Gruppo 58">
              <a:extLst>
                <a:ext uri="{FF2B5EF4-FFF2-40B4-BE49-F238E27FC236}">
                  <a16:creationId xmlns:a16="http://schemas.microsoft.com/office/drawing/2014/main" id="{B1C83C95-1672-084E-91D4-05154C2CD3FE}"/>
                </a:ext>
              </a:extLst>
            </p:cNvPr>
            <p:cNvGrpSpPr/>
            <p:nvPr/>
          </p:nvGrpSpPr>
          <p:grpSpPr>
            <a:xfrm>
              <a:off x="0" y="2417541"/>
              <a:ext cx="11408989" cy="4345454"/>
              <a:chOff x="0" y="2417541"/>
              <a:chExt cx="11408989" cy="4345454"/>
            </a:xfrm>
          </p:grpSpPr>
          <p:sp>
            <p:nvSpPr>
              <p:cNvPr id="4" name="Ovale 3">
                <a:extLst>
                  <a:ext uri="{FF2B5EF4-FFF2-40B4-BE49-F238E27FC236}">
                    <a16:creationId xmlns:a16="http://schemas.microsoft.com/office/drawing/2014/main" id="{DD9EAEEF-3BEB-9B46-B04B-6A65249E1EDE}"/>
                  </a:ext>
                </a:extLst>
              </p:cNvPr>
              <p:cNvSpPr/>
              <p:nvPr/>
            </p:nvSpPr>
            <p:spPr>
              <a:xfrm>
                <a:off x="2357438" y="2486025"/>
                <a:ext cx="342900" cy="328613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6" name="Connettore 1 5">
                <a:extLst>
                  <a:ext uri="{FF2B5EF4-FFF2-40B4-BE49-F238E27FC236}">
                    <a16:creationId xmlns:a16="http://schemas.microsoft.com/office/drawing/2014/main" id="{6B93394C-73B5-CA45-B884-DC4CABD85294}"/>
                  </a:ext>
                </a:extLst>
              </p:cNvPr>
              <p:cNvCxnSpPr>
                <a:cxnSpLocks/>
                <a:stCxn id="4" idx="3"/>
              </p:cNvCxnSpPr>
              <p:nvPr/>
            </p:nvCxnSpPr>
            <p:spPr>
              <a:xfrm flipH="1">
                <a:off x="0" y="2766514"/>
                <a:ext cx="2407655" cy="36628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ttore 1 7">
                <a:extLst>
                  <a:ext uri="{FF2B5EF4-FFF2-40B4-BE49-F238E27FC236}">
                    <a16:creationId xmlns:a16="http://schemas.microsoft.com/office/drawing/2014/main" id="{F1015D63-7BEB-564B-9BA1-B0DA1E19E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00338" y="2766514"/>
                <a:ext cx="2128837" cy="36628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Ovale 10">
                <a:extLst>
                  <a:ext uri="{FF2B5EF4-FFF2-40B4-BE49-F238E27FC236}">
                    <a16:creationId xmlns:a16="http://schemas.microsoft.com/office/drawing/2014/main" id="{FEA2521D-9E00-A94A-805A-F6EFA657392C}"/>
                  </a:ext>
                </a:extLst>
              </p:cNvPr>
              <p:cNvSpPr/>
              <p:nvPr/>
            </p:nvSpPr>
            <p:spPr>
              <a:xfrm>
                <a:off x="2095291" y="3755527"/>
                <a:ext cx="342900" cy="32861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4" name="Ovale 13">
                <a:extLst>
                  <a:ext uri="{FF2B5EF4-FFF2-40B4-BE49-F238E27FC236}">
                    <a16:creationId xmlns:a16="http://schemas.microsoft.com/office/drawing/2014/main" id="{CF8980B6-F6AB-1142-9BC4-8C1D1C4FA0EA}"/>
                  </a:ext>
                </a:extLst>
              </p:cNvPr>
              <p:cNvSpPr/>
              <p:nvPr/>
            </p:nvSpPr>
            <p:spPr>
              <a:xfrm>
                <a:off x="1647616" y="4433637"/>
                <a:ext cx="342900" cy="32861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riangolo 14">
                    <a:extLst>
                      <a:ext uri="{FF2B5EF4-FFF2-40B4-BE49-F238E27FC236}">
                        <a16:creationId xmlns:a16="http://schemas.microsoft.com/office/drawing/2014/main" id="{38EA47AD-05A9-074E-93C6-E93D56B203EE}"/>
                      </a:ext>
                    </a:extLst>
                  </p:cNvPr>
                  <p:cNvSpPr/>
                  <p:nvPr/>
                </p:nvSpPr>
                <p:spPr>
                  <a:xfrm>
                    <a:off x="958313" y="5115469"/>
                    <a:ext cx="709403" cy="1341983"/>
                  </a:xfrm>
                  <a:prstGeom prst="triangle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5" name="Triangolo 14">
                    <a:extLst>
                      <a:ext uri="{FF2B5EF4-FFF2-40B4-BE49-F238E27FC236}">
                        <a16:creationId xmlns:a16="http://schemas.microsoft.com/office/drawing/2014/main" id="{38EA47AD-05A9-074E-93C6-E93D56B203E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8313" y="5115469"/>
                    <a:ext cx="709403" cy="1341983"/>
                  </a:xfrm>
                  <a:prstGeom prst="triangl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riangolo 15">
                    <a:extLst>
                      <a:ext uri="{FF2B5EF4-FFF2-40B4-BE49-F238E27FC236}">
                        <a16:creationId xmlns:a16="http://schemas.microsoft.com/office/drawing/2014/main" id="{F612F9F7-E4F7-B142-B40C-3D4B372BE7AC}"/>
                      </a:ext>
                    </a:extLst>
                  </p:cNvPr>
                  <p:cNvSpPr/>
                  <p:nvPr/>
                </p:nvSpPr>
                <p:spPr>
                  <a:xfrm>
                    <a:off x="1778095" y="5118939"/>
                    <a:ext cx="659257" cy="1590925"/>
                  </a:xfrm>
                  <a:prstGeom prst="triangle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16" name="Triangolo 15">
                    <a:extLst>
                      <a:ext uri="{FF2B5EF4-FFF2-40B4-BE49-F238E27FC236}">
                        <a16:creationId xmlns:a16="http://schemas.microsoft.com/office/drawing/2014/main" id="{F612F9F7-E4F7-B142-B40C-3D4B372BE7A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78095" y="5118939"/>
                    <a:ext cx="659257" cy="1590925"/>
                  </a:xfrm>
                  <a:prstGeom prst="triangle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8" name="Connettore 1 17">
                <a:extLst>
                  <a:ext uri="{FF2B5EF4-FFF2-40B4-BE49-F238E27FC236}">
                    <a16:creationId xmlns:a16="http://schemas.microsoft.com/office/drawing/2014/main" id="{76F6536A-DD14-DA4F-BFAD-D9F9B0E8107D}"/>
                  </a:ext>
                </a:extLst>
              </p:cNvPr>
              <p:cNvCxnSpPr>
                <a:stCxn id="14" idx="3"/>
              </p:cNvCxnSpPr>
              <p:nvPr/>
            </p:nvCxnSpPr>
            <p:spPr>
              <a:xfrm flipH="1">
                <a:off x="1313014" y="4714126"/>
                <a:ext cx="384819" cy="40134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nettore 1 19">
                <a:extLst>
                  <a:ext uri="{FF2B5EF4-FFF2-40B4-BE49-F238E27FC236}">
                    <a16:creationId xmlns:a16="http://schemas.microsoft.com/office/drawing/2014/main" id="{F2079ECA-154D-0245-A9F2-0FD3F27D410A}"/>
                  </a:ext>
                </a:extLst>
              </p:cNvPr>
              <p:cNvCxnSpPr>
                <a:cxnSpLocks/>
                <a:stCxn id="14" idx="5"/>
                <a:endCxn id="16" idx="0"/>
              </p:cNvCxnSpPr>
              <p:nvPr/>
            </p:nvCxnSpPr>
            <p:spPr>
              <a:xfrm>
                <a:off x="1940299" y="4714126"/>
                <a:ext cx="167425" cy="40481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riangolo 20">
                    <a:extLst>
                      <a:ext uri="{FF2B5EF4-FFF2-40B4-BE49-F238E27FC236}">
                        <a16:creationId xmlns:a16="http://schemas.microsoft.com/office/drawing/2014/main" id="{18D862DA-D4EE-DB44-9B2E-F57158C2CADC}"/>
                      </a:ext>
                    </a:extLst>
                  </p:cNvPr>
                  <p:cNvSpPr/>
                  <p:nvPr/>
                </p:nvSpPr>
                <p:spPr>
                  <a:xfrm>
                    <a:off x="2649703" y="4543052"/>
                    <a:ext cx="675996" cy="1914400"/>
                  </a:xfrm>
                  <a:prstGeom prst="triangle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21" name="Triangolo 20">
                    <a:extLst>
                      <a:ext uri="{FF2B5EF4-FFF2-40B4-BE49-F238E27FC236}">
                        <a16:creationId xmlns:a16="http://schemas.microsoft.com/office/drawing/2014/main" id="{18D862DA-D4EE-DB44-9B2E-F57158C2CAD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9703" y="4543052"/>
                    <a:ext cx="675996" cy="1914400"/>
                  </a:xfrm>
                  <a:prstGeom prst="triangle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Connettore 1 22">
                <a:extLst>
                  <a:ext uri="{FF2B5EF4-FFF2-40B4-BE49-F238E27FC236}">
                    <a16:creationId xmlns:a16="http://schemas.microsoft.com/office/drawing/2014/main" id="{6DD3AFDD-D0EA-6C43-825B-EA3B5B98C78E}"/>
                  </a:ext>
                </a:extLst>
              </p:cNvPr>
              <p:cNvCxnSpPr>
                <a:stCxn id="11" idx="3"/>
                <a:endCxn id="14" idx="0"/>
              </p:cNvCxnSpPr>
              <p:nvPr/>
            </p:nvCxnSpPr>
            <p:spPr>
              <a:xfrm flipH="1">
                <a:off x="1819066" y="4036016"/>
                <a:ext cx="326442" cy="3976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ttore 1 24">
                <a:extLst>
                  <a:ext uri="{FF2B5EF4-FFF2-40B4-BE49-F238E27FC236}">
                    <a16:creationId xmlns:a16="http://schemas.microsoft.com/office/drawing/2014/main" id="{7FB89AD7-AF2D-B94F-8C7C-37889AFA276F}"/>
                  </a:ext>
                </a:extLst>
              </p:cNvPr>
              <p:cNvCxnSpPr>
                <a:cxnSpLocks/>
                <a:stCxn id="11" idx="5"/>
                <a:endCxn id="21" idx="0"/>
              </p:cNvCxnSpPr>
              <p:nvPr/>
            </p:nvCxnSpPr>
            <p:spPr>
              <a:xfrm>
                <a:off x="2387974" y="4036016"/>
                <a:ext cx="599727" cy="5070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Ovale 26">
                <a:extLst>
                  <a:ext uri="{FF2B5EF4-FFF2-40B4-BE49-F238E27FC236}">
                    <a16:creationId xmlns:a16="http://schemas.microsoft.com/office/drawing/2014/main" id="{3863BA52-EB61-8A41-96AF-7B5CD4648875}"/>
                  </a:ext>
                </a:extLst>
              </p:cNvPr>
              <p:cNvSpPr/>
              <p:nvPr/>
            </p:nvSpPr>
            <p:spPr>
              <a:xfrm>
                <a:off x="8896351" y="2437901"/>
                <a:ext cx="342900" cy="328613"/>
              </a:xfrm>
              <a:prstGeom prst="ellipse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28" name="Connettore 1 27">
                <a:extLst>
                  <a:ext uri="{FF2B5EF4-FFF2-40B4-BE49-F238E27FC236}">
                    <a16:creationId xmlns:a16="http://schemas.microsoft.com/office/drawing/2014/main" id="{3DCD25EF-4189-794E-A220-0AB66B1970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88696" y="2683418"/>
                <a:ext cx="2407655" cy="36628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ttore 1 28">
                <a:extLst>
                  <a:ext uri="{FF2B5EF4-FFF2-40B4-BE49-F238E27FC236}">
                    <a16:creationId xmlns:a16="http://schemas.microsoft.com/office/drawing/2014/main" id="{6334AD91-0DCC-9F4D-9438-35E71C0682A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80152" y="2713207"/>
                <a:ext cx="2128837" cy="366286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Ovale 30">
                <a:extLst>
                  <a:ext uri="{FF2B5EF4-FFF2-40B4-BE49-F238E27FC236}">
                    <a16:creationId xmlns:a16="http://schemas.microsoft.com/office/drawing/2014/main" id="{B066BD8C-0D71-364A-A5A4-D0B75A7EBD1B}"/>
                  </a:ext>
                </a:extLst>
              </p:cNvPr>
              <p:cNvSpPr/>
              <p:nvPr/>
            </p:nvSpPr>
            <p:spPr>
              <a:xfrm>
                <a:off x="8765802" y="3755527"/>
                <a:ext cx="342900" cy="328613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32" name="Connettore 1 31">
                <a:extLst>
                  <a:ext uri="{FF2B5EF4-FFF2-40B4-BE49-F238E27FC236}">
                    <a16:creationId xmlns:a16="http://schemas.microsoft.com/office/drawing/2014/main" id="{93F798CC-FC5D-0546-9D2C-C302535E11A3}"/>
                  </a:ext>
                </a:extLst>
              </p:cNvPr>
              <p:cNvCxnSpPr/>
              <p:nvPr/>
            </p:nvCxnSpPr>
            <p:spPr>
              <a:xfrm flipH="1">
                <a:off x="8454312" y="4020266"/>
                <a:ext cx="326442" cy="39762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ttore 1 32">
                <a:extLst>
                  <a:ext uri="{FF2B5EF4-FFF2-40B4-BE49-F238E27FC236}">
                    <a16:creationId xmlns:a16="http://schemas.microsoft.com/office/drawing/2014/main" id="{CB9721C6-1459-DD4B-9ED3-767CA4016F0C}"/>
                  </a:ext>
                </a:extLst>
              </p:cNvPr>
              <p:cNvCxnSpPr>
                <a:cxnSpLocks/>
                <a:endCxn id="30" idx="1"/>
              </p:cNvCxnSpPr>
              <p:nvPr/>
            </p:nvCxnSpPr>
            <p:spPr>
              <a:xfrm>
                <a:off x="9101979" y="4020266"/>
                <a:ext cx="395742" cy="458863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Triangolo 36">
                    <a:extLst>
                      <a:ext uri="{FF2B5EF4-FFF2-40B4-BE49-F238E27FC236}">
                        <a16:creationId xmlns:a16="http://schemas.microsoft.com/office/drawing/2014/main" id="{4FC37931-BC98-E14E-87C2-689AD771233B}"/>
                      </a:ext>
                    </a:extLst>
                  </p:cNvPr>
                  <p:cNvSpPr/>
                  <p:nvPr/>
                </p:nvSpPr>
                <p:spPr>
                  <a:xfrm>
                    <a:off x="9668574" y="4848595"/>
                    <a:ext cx="675996" cy="1914400"/>
                  </a:xfrm>
                  <a:prstGeom prst="triangle">
                    <a:avLst/>
                  </a:prstGeom>
                  <a:solidFill>
                    <a:srgbClr val="00B0F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37" name="Triangolo 36">
                    <a:extLst>
                      <a:ext uri="{FF2B5EF4-FFF2-40B4-BE49-F238E27FC236}">
                        <a16:creationId xmlns:a16="http://schemas.microsoft.com/office/drawing/2014/main" id="{4FC37931-BC98-E14E-87C2-689AD771233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68574" y="4848595"/>
                    <a:ext cx="675996" cy="1914400"/>
                  </a:xfrm>
                  <a:prstGeom prst="triangle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Triangolo 38">
                    <a:extLst>
                      <a:ext uri="{FF2B5EF4-FFF2-40B4-BE49-F238E27FC236}">
                        <a16:creationId xmlns:a16="http://schemas.microsoft.com/office/drawing/2014/main" id="{384D3D6C-028B-044D-8F27-B4715818D9B1}"/>
                      </a:ext>
                    </a:extLst>
                  </p:cNvPr>
                  <p:cNvSpPr/>
                  <p:nvPr/>
                </p:nvSpPr>
                <p:spPr>
                  <a:xfrm>
                    <a:off x="8083572" y="4431005"/>
                    <a:ext cx="709403" cy="1341983"/>
                  </a:xfrm>
                  <a:prstGeom prst="triangle">
                    <a:avLst/>
                  </a:prstGeom>
                  <a:solidFill>
                    <a:schemeClr val="accent4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39" name="Triangolo 38">
                    <a:extLst>
                      <a:ext uri="{FF2B5EF4-FFF2-40B4-BE49-F238E27FC236}">
                        <a16:creationId xmlns:a16="http://schemas.microsoft.com/office/drawing/2014/main" id="{384D3D6C-028B-044D-8F27-B4715818D9B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083572" y="4431005"/>
                    <a:ext cx="709403" cy="1341983"/>
                  </a:xfrm>
                  <a:prstGeom prst="triangle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1" name="Connettore 1 40">
                <a:extLst>
                  <a:ext uri="{FF2B5EF4-FFF2-40B4-BE49-F238E27FC236}">
                    <a16:creationId xmlns:a16="http://schemas.microsoft.com/office/drawing/2014/main" id="{586FB41E-49DA-D247-992A-5616DD257326}"/>
                  </a:ext>
                </a:extLst>
              </p:cNvPr>
              <p:cNvCxnSpPr>
                <a:cxnSpLocks/>
                <a:stCxn id="30" idx="3"/>
              </p:cNvCxnSpPr>
              <p:nvPr/>
            </p:nvCxnSpPr>
            <p:spPr>
              <a:xfrm flipH="1">
                <a:off x="9224786" y="4711494"/>
                <a:ext cx="272935" cy="1849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ttore 1 42">
                <a:extLst>
                  <a:ext uri="{FF2B5EF4-FFF2-40B4-BE49-F238E27FC236}">
                    <a16:creationId xmlns:a16="http://schemas.microsoft.com/office/drawing/2014/main" id="{E2215155-243A-DF48-B7B8-DE7AE52F558B}"/>
                  </a:ext>
                </a:extLst>
              </p:cNvPr>
              <p:cNvCxnSpPr>
                <a:stCxn id="30" idx="5"/>
                <a:endCxn id="37" idx="0"/>
              </p:cNvCxnSpPr>
              <p:nvPr/>
            </p:nvCxnSpPr>
            <p:spPr>
              <a:xfrm>
                <a:off x="9740187" y="4711494"/>
                <a:ext cx="266385" cy="13710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Triangolo 44">
                    <a:extLst>
                      <a:ext uri="{FF2B5EF4-FFF2-40B4-BE49-F238E27FC236}">
                        <a16:creationId xmlns:a16="http://schemas.microsoft.com/office/drawing/2014/main" id="{40394785-18A1-1F4B-863A-BD540E87A657}"/>
                      </a:ext>
                    </a:extLst>
                  </p:cNvPr>
                  <p:cNvSpPr/>
                  <p:nvPr/>
                </p:nvSpPr>
                <p:spPr>
                  <a:xfrm>
                    <a:off x="8905699" y="4919829"/>
                    <a:ext cx="659257" cy="1590925"/>
                  </a:xfrm>
                  <a:prstGeom prst="triangle">
                    <a:avLst/>
                  </a:prstGeom>
                  <a:solidFill>
                    <a:srgbClr val="7030A0"/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45" name="Triangolo 44">
                    <a:extLst>
                      <a:ext uri="{FF2B5EF4-FFF2-40B4-BE49-F238E27FC236}">
                        <a16:creationId xmlns:a16="http://schemas.microsoft.com/office/drawing/2014/main" id="{40394785-18A1-1F4B-863A-BD540E87A65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05699" y="4919829"/>
                    <a:ext cx="659257" cy="1590925"/>
                  </a:xfrm>
                  <a:prstGeom prst="triangle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0" name="Freccia destra 49">
                <a:extLst>
                  <a:ext uri="{FF2B5EF4-FFF2-40B4-BE49-F238E27FC236}">
                    <a16:creationId xmlns:a16="http://schemas.microsoft.com/office/drawing/2014/main" id="{FAB0C0C0-9D2E-5049-8246-77B68FB4447C}"/>
                  </a:ext>
                </a:extLst>
              </p:cNvPr>
              <p:cNvSpPr/>
              <p:nvPr/>
            </p:nvSpPr>
            <p:spPr>
              <a:xfrm>
                <a:off x="4145756" y="2814638"/>
                <a:ext cx="3043238" cy="271462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1" name="CasellaDiTesto 50">
                    <a:extLst>
                      <a:ext uri="{FF2B5EF4-FFF2-40B4-BE49-F238E27FC236}">
                        <a16:creationId xmlns:a16="http://schemas.microsoft.com/office/drawing/2014/main" id="{802DF88F-7BEF-7947-906E-AECD2D9BACF9}"/>
                      </a:ext>
                    </a:extLst>
                  </p:cNvPr>
                  <p:cNvSpPr txBox="1"/>
                  <p:nvPr/>
                </p:nvSpPr>
                <p:spPr>
                  <a:xfrm>
                    <a:off x="4870076" y="2417541"/>
                    <a:ext cx="178382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dirty="0" err="1"/>
                      <a:t>RightRotate</a:t>
                    </a:r>
                    <a:r>
                      <a:rPr lang="it-IT" dirty="0"/>
                      <a:t>(</a:t>
                    </a:r>
                    <a14:m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a14:m>
                    <a:r>
                      <a:rPr lang="it-IT" dirty="0"/>
                      <a:t>)</a:t>
                    </a:r>
                  </a:p>
                </p:txBody>
              </p:sp>
            </mc:Choice>
            <mc:Fallback xmlns="">
              <p:sp>
                <p:nvSpPr>
                  <p:cNvPr id="51" name="CasellaDiTesto 50">
                    <a:extLst>
                      <a:ext uri="{FF2B5EF4-FFF2-40B4-BE49-F238E27FC236}">
                        <a16:creationId xmlns:a16="http://schemas.microsoft.com/office/drawing/2014/main" id="{802DF88F-7BEF-7947-906E-AECD2D9BAC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0076" y="2417541"/>
                    <a:ext cx="1783822" cy="36933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113" t="-6667" r="-1408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CasellaDiTesto 51">
                    <a:extLst>
                      <a:ext uri="{FF2B5EF4-FFF2-40B4-BE49-F238E27FC236}">
                        <a16:creationId xmlns:a16="http://schemas.microsoft.com/office/drawing/2014/main" id="{5BBF0701-447E-9441-A889-BD06BBE21616}"/>
                      </a:ext>
                    </a:extLst>
                  </p:cNvPr>
                  <p:cNvSpPr txBox="1"/>
                  <p:nvPr/>
                </p:nvSpPr>
                <p:spPr>
                  <a:xfrm>
                    <a:off x="1780225" y="3666684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52" name="CasellaDiTesto 51">
                    <a:extLst>
                      <a:ext uri="{FF2B5EF4-FFF2-40B4-BE49-F238E27FC236}">
                        <a16:creationId xmlns:a16="http://schemas.microsoft.com/office/drawing/2014/main" id="{5BBF0701-447E-9441-A889-BD06BBE2161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80225" y="3666684"/>
                    <a:ext cx="367986" cy="36933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CasellaDiTesto 53">
                    <a:extLst>
                      <a:ext uri="{FF2B5EF4-FFF2-40B4-BE49-F238E27FC236}">
                        <a16:creationId xmlns:a16="http://schemas.microsoft.com/office/drawing/2014/main" id="{AAF08B11-06D1-F643-8EC0-F73F88550BF3}"/>
                      </a:ext>
                    </a:extLst>
                  </p:cNvPr>
                  <p:cNvSpPr txBox="1"/>
                  <p:nvPr/>
                </p:nvSpPr>
                <p:spPr>
                  <a:xfrm>
                    <a:off x="1230555" y="4465648"/>
                    <a:ext cx="3713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54" name="CasellaDiTesto 53">
                    <a:extLst>
                      <a:ext uri="{FF2B5EF4-FFF2-40B4-BE49-F238E27FC236}">
                        <a16:creationId xmlns:a16="http://schemas.microsoft.com/office/drawing/2014/main" id="{AAF08B11-06D1-F643-8EC0-F73F88550B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30555" y="4465648"/>
                    <a:ext cx="37138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CasellaDiTesto 54">
                    <a:extLst>
                      <a:ext uri="{FF2B5EF4-FFF2-40B4-BE49-F238E27FC236}">
                        <a16:creationId xmlns:a16="http://schemas.microsoft.com/office/drawing/2014/main" id="{EEB231F8-AA0B-CC40-B96F-1DA6771F4D0D}"/>
                      </a:ext>
                    </a:extLst>
                  </p:cNvPr>
                  <p:cNvSpPr txBox="1"/>
                  <p:nvPr/>
                </p:nvSpPr>
                <p:spPr>
                  <a:xfrm>
                    <a:off x="9875895" y="4342162"/>
                    <a:ext cx="36798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55" name="CasellaDiTesto 54">
                    <a:extLst>
                      <a:ext uri="{FF2B5EF4-FFF2-40B4-BE49-F238E27FC236}">
                        <a16:creationId xmlns:a16="http://schemas.microsoft.com/office/drawing/2014/main" id="{EEB231F8-AA0B-CC40-B96F-1DA6771F4D0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875895" y="4342162"/>
                    <a:ext cx="367986" cy="36933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CasellaDiTesto 55">
                    <a:extLst>
                      <a:ext uri="{FF2B5EF4-FFF2-40B4-BE49-F238E27FC236}">
                        <a16:creationId xmlns:a16="http://schemas.microsoft.com/office/drawing/2014/main" id="{684E3925-BCF9-814B-8525-45A661F8A780}"/>
                      </a:ext>
                    </a:extLst>
                  </p:cNvPr>
                  <p:cNvSpPr txBox="1"/>
                  <p:nvPr/>
                </p:nvSpPr>
                <p:spPr>
                  <a:xfrm>
                    <a:off x="9121119" y="3547491"/>
                    <a:ext cx="371384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56" name="CasellaDiTesto 55">
                    <a:extLst>
                      <a:ext uri="{FF2B5EF4-FFF2-40B4-BE49-F238E27FC236}">
                        <a16:creationId xmlns:a16="http://schemas.microsoft.com/office/drawing/2014/main" id="{684E3925-BCF9-814B-8525-45A661F8A7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1119" y="3547491"/>
                    <a:ext cx="371384" cy="36933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b="-6667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Freccia destra 56">
                <a:extLst>
                  <a:ext uri="{FF2B5EF4-FFF2-40B4-BE49-F238E27FC236}">
                    <a16:creationId xmlns:a16="http://schemas.microsoft.com/office/drawing/2014/main" id="{88BC072F-99B0-294E-9DEB-0297F3939D3A}"/>
                  </a:ext>
                </a:extLst>
              </p:cNvPr>
              <p:cNvSpPr/>
              <p:nvPr/>
            </p:nvSpPr>
            <p:spPr>
              <a:xfrm rot="10800000">
                <a:off x="4029852" y="4384538"/>
                <a:ext cx="3318118" cy="284580"/>
              </a:xfrm>
              <a:prstGeom prst="rightArrow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CasellaDiTesto 57">
                    <a:extLst>
                      <a:ext uri="{FF2B5EF4-FFF2-40B4-BE49-F238E27FC236}">
                        <a16:creationId xmlns:a16="http://schemas.microsoft.com/office/drawing/2014/main" id="{DD33ED18-57D7-E842-8A9F-87DDA3D7B912}"/>
                      </a:ext>
                    </a:extLst>
                  </p:cNvPr>
                  <p:cNvSpPr txBox="1"/>
                  <p:nvPr/>
                </p:nvSpPr>
                <p:spPr>
                  <a:xfrm>
                    <a:off x="4879810" y="4650314"/>
                    <a:ext cx="17135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it-IT" dirty="0"/>
                      <a:t>LeftRotate</a:t>
                    </a:r>
                    <a14:m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it-IT" i="1" dirty="0" err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it-IT" i="1" dirty="0" err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58" name="CasellaDiTesto 57">
                    <a:extLst>
                      <a:ext uri="{FF2B5EF4-FFF2-40B4-BE49-F238E27FC236}">
                        <a16:creationId xmlns:a16="http://schemas.microsoft.com/office/drawing/2014/main" id="{DD33ED18-57D7-E842-8A9F-87DDA3D7B9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9810" y="4650314"/>
                    <a:ext cx="1713546" cy="36933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2941" t="-6667" b="-23333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282763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1106293-F54A-244A-8D89-8FE7C9BA9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42888"/>
                <a:ext cx="10515600" cy="6486525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Vengono modificati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𝑝𝑎𝑟𝑒𝑛𝑡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𝑝𝑎𝑟𝑒𝑛𝑡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𝑙𝑒𝑓𝑡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it-IT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𝑟𝑖𝑔h𝑡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𝑝𝑎𝑟𝑒𝑛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t 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Quindi costa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(1)</m:t>
                    </m:r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T era un 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BST prima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della rotazione, lo è 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anche dopo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la rotazione 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D1106293-F54A-244A-8D89-8FE7C9BA9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42888"/>
                <a:ext cx="10515600" cy="6486525"/>
              </a:xfrm>
              <a:blipFill>
                <a:blip r:embed="rId2"/>
                <a:stretch>
                  <a:fillRect l="-965" t="-13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Ovale 36">
            <a:extLst>
              <a:ext uri="{FF2B5EF4-FFF2-40B4-BE49-F238E27FC236}">
                <a16:creationId xmlns:a16="http://schemas.microsoft.com/office/drawing/2014/main" id="{4E9670F3-6A37-AD44-86EF-BB8D8EA0BA92}"/>
              </a:ext>
            </a:extLst>
          </p:cNvPr>
          <p:cNvSpPr/>
          <p:nvPr/>
        </p:nvSpPr>
        <p:spPr>
          <a:xfrm>
            <a:off x="9438875" y="4558979"/>
            <a:ext cx="288137" cy="282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Ovale 38">
            <a:extLst>
              <a:ext uri="{FF2B5EF4-FFF2-40B4-BE49-F238E27FC236}">
                <a16:creationId xmlns:a16="http://schemas.microsoft.com/office/drawing/2014/main" id="{3A05BE41-CB5C-0F4B-9C39-36D11C819CEE}"/>
              </a:ext>
            </a:extLst>
          </p:cNvPr>
          <p:cNvSpPr/>
          <p:nvPr/>
        </p:nvSpPr>
        <p:spPr>
          <a:xfrm>
            <a:off x="3481130" y="2887768"/>
            <a:ext cx="288137" cy="28235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ttore 1 39">
            <a:extLst>
              <a:ext uri="{FF2B5EF4-FFF2-40B4-BE49-F238E27FC236}">
                <a16:creationId xmlns:a16="http://schemas.microsoft.com/office/drawing/2014/main" id="{E988AEBC-7B14-2D4F-989A-87CAC0E92920}"/>
              </a:ext>
            </a:extLst>
          </p:cNvPr>
          <p:cNvCxnSpPr>
            <a:cxnSpLocks/>
            <a:stCxn id="39" idx="3"/>
          </p:cNvCxnSpPr>
          <p:nvPr/>
        </p:nvCxnSpPr>
        <p:spPr>
          <a:xfrm flipH="1">
            <a:off x="1500187" y="3128777"/>
            <a:ext cx="2023140" cy="31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1 40">
            <a:extLst>
              <a:ext uri="{FF2B5EF4-FFF2-40B4-BE49-F238E27FC236}">
                <a16:creationId xmlns:a16="http://schemas.microsoft.com/office/drawing/2014/main" id="{213AE7A1-0430-B142-B7AF-96A16154BF9B}"/>
              </a:ext>
            </a:extLst>
          </p:cNvPr>
          <p:cNvCxnSpPr>
            <a:cxnSpLocks/>
          </p:cNvCxnSpPr>
          <p:nvPr/>
        </p:nvCxnSpPr>
        <p:spPr>
          <a:xfrm>
            <a:off x="3769267" y="3128777"/>
            <a:ext cx="1788850" cy="31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e 41">
            <a:extLst>
              <a:ext uri="{FF2B5EF4-FFF2-40B4-BE49-F238E27FC236}">
                <a16:creationId xmlns:a16="http://schemas.microsoft.com/office/drawing/2014/main" id="{B3AAD45A-4F80-4744-A5B7-2B87F14C0F32}"/>
              </a:ext>
            </a:extLst>
          </p:cNvPr>
          <p:cNvSpPr/>
          <p:nvPr/>
        </p:nvSpPr>
        <p:spPr>
          <a:xfrm>
            <a:off x="3260849" y="3978579"/>
            <a:ext cx="288137" cy="28235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3" name="Ovale 42">
            <a:extLst>
              <a:ext uri="{FF2B5EF4-FFF2-40B4-BE49-F238E27FC236}">
                <a16:creationId xmlns:a16="http://schemas.microsoft.com/office/drawing/2014/main" id="{4F8E5035-2C7E-E242-B7E2-A309398DD87B}"/>
              </a:ext>
            </a:extLst>
          </p:cNvPr>
          <p:cNvSpPr/>
          <p:nvPr/>
        </p:nvSpPr>
        <p:spPr>
          <a:xfrm>
            <a:off x="2884670" y="4561240"/>
            <a:ext cx="288137" cy="28235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Triangolo 43">
            <a:extLst>
              <a:ext uri="{FF2B5EF4-FFF2-40B4-BE49-F238E27FC236}">
                <a16:creationId xmlns:a16="http://schemas.microsoft.com/office/drawing/2014/main" id="{D8B2946A-A022-4048-90DF-11F0545098C3}"/>
              </a:ext>
            </a:extLst>
          </p:cNvPr>
          <p:cNvSpPr/>
          <p:nvPr/>
        </p:nvSpPr>
        <p:spPr>
          <a:xfrm>
            <a:off x="2305452" y="5147100"/>
            <a:ext cx="596108" cy="1153090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Triangolo 44">
            <a:extLst>
              <a:ext uri="{FF2B5EF4-FFF2-40B4-BE49-F238E27FC236}">
                <a16:creationId xmlns:a16="http://schemas.microsoft.com/office/drawing/2014/main" id="{85CB697A-D1A4-AF4A-9D18-BF484D9CE27E}"/>
              </a:ext>
            </a:extLst>
          </p:cNvPr>
          <p:cNvSpPr/>
          <p:nvPr/>
        </p:nvSpPr>
        <p:spPr>
          <a:xfrm>
            <a:off x="2994311" y="5150081"/>
            <a:ext cx="553970" cy="1366991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18F7EC72-C9A1-C240-929B-560EAEBD7C35}"/>
              </a:ext>
            </a:extLst>
          </p:cNvPr>
          <p:cNvCxnSpPr>
            <a:stCxn id="43" idx="3"/>
          </p:cNvCxnSpPr>
          <p:nvPr/>
        </p:nvCxnSpPr>
        <p:spPr>
          <a:xfrm flipH="1">
            <a:off x="2603506" y="4802249"/>
            <a:ext cx="323361" cy="3448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1 46">
            <a:extLst>
              <a:ext uri="{FF2B5EF4-FFF2-40B4-BE49-F238E27FC236}">
                <a16:creationId xmlns:a16="http://schemas.microsoft.com/office/drawing/2014/main" id="{3F06BFB6-69A6-6E41-AEDC-5B295B684167}"/>
              </a:ext>
            </a:extLst>
          </p:cNvPr>
          <p:cNvCxnSpPr>
            <a:cxnSpLocks/>
            <a:stCxn id="43" idx="5"/>
            <a:endCxn id="45" idx="0"/>
          </p:cNvCxnSpPr>
          <p:nvPr/>
        </p:nvCxnSpPr>
        <p:spPr>
          <a:xfrm>
            <a:off x="3130610" y="4802249"/>
            <a:ext cx="140686" cy="3478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riangolo 47">
            <a:extLst>
              <a:ext uri="{FF2B5EF4-FFF2-40B4-BE49-F238E27FC236}">
                <a16:creationId xmlns:a16="http://schemas.microsoft.com/office/drawing/2014/main" id="{E0F6DBF7-FA01-1742-A3FE-7CB302CDEAC5}"/>
              </a:ext>
            </a:extLst>
          </p:cNvPr>
          <p:cNvSpPr/>
          <p:nvPr/>
        </p:nvSpPr>
        <p:spPr>
          <a:xfrm>
            <a:off x="3726718" y="4655254"/>
            <a:ext cx="568036" cy="164493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9" name="Connettore 1 48">
            <a:extLst>
              <a:ext uri="{FF2B5EF4-FFF2-40B4-BE49-F238E27FC236}">
                <a16:creationId xmlns:a16="http://schemas.microsoft.com/office/drawing/2014/main" id="{40521400-AC66-FA4F-AB43-11066ED425DA}"/>
              </a:ext>
            </a:extLst>
          </p:cNvPr>
          <p:cNvCxnSpPr>
            <a:stCxn id="42" idx="3"/>
            <a:endCxn id="43" idx="0"/>
          </p:cNvCxnSpPr>
          <p:nvPr/>
        </p:nvCxnSpPr>
        <p:spPr>
          <a:xfrm flipH="1">
            <a:off x="3028739" y="4219587"/>
            <a:ext cx="274307" cy="341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67587430-61B3-D540-9AD2-556508E71F1D}"/>
              </a:ext>
            </a:extLst>
          </p:cNvPr>
          <p:cNvCxnSpPr>
            <a:cxnSpLocks/>
            <a:stCxn id="42" idx="5"/>
            <a:endCxn id="48" idx="0"/>
          </p:cNvCxnSpPr>
          <p:nvPr/>
        </p:nvCxnSpPr>
        <p:spPr>
          <a:xfrm>
            <a:off x="3506789" y="4219587"/>
            <a:ext cx="503947" cy="435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e 50">
            <a:extLst>
              <a:ext uri="{FF2B5EF4-FFF2-40B4-BE49-F238E27FC236}">
                <a16:creationId xmlns:a16="http://schemas.microsoft.com/office/drawing/2014/main" id="{FF6C2B45-2F95-5243-8870-FC4D8848959A}"/>
              </a:ext>
            </a:extLst>
          </p:cNvPr>
          <p:cNvSpPr/>
          <p:nvPr/>
        </p:nvSpPr>
        <p:spPr>
          <a:xfrm>
            <a:off x="8975744" y="2846418"/>
            <a:ext cx="288137" cy="28235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2" name="Connettore 1 51">
            <a:extLst>
              <a:ext uri="{FF2B5EF4-FFF2-40B4-BE49-F238E27FC236}">
                <a16:creationId xmlns:a16="http://schemas.microsoft.com/office/drawing/2014/main" id="{D7F6C37E-9C0C-CC48-BF4E-FECF7490AD43}"/>
              </a:ext>
            </a:extLst>
          </p:cNvPr>
          <p:cNvCxnSpPr>
            <a:cxnSpLocks/>
          </p:cNvCxnSpPr>
          <p:nvPr/>
        </p:nvCxnSpPr>
        <p:spPr>
          <a:xfrm flipH="1">
            <a:off x="6952604" y="3057377"/>
            <a:ext cx="2023140" cy="31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1 52">
            <a:extLst>
              <a:ext uri="{FF2B5EF4-FFF2-40B4-BE49-F238E27FC236}">
                <a16:creationId xmlns:a16="http://schemas.microsoft.com/office/drawing/2014/main" id="{38F117CA-049D-1E4A-92C0-22F865E5ADF5}"/>
              </a:ext>
            </a:extLst>
          </p:cNvPr>
          <p:cNvCxnSpPr>
            <a:cxnSpLocks/>
          </p:cNvCxnSpPr>
          <p:nvPr/>
        </p:nvCxnSpPr>
        <p:spPr>
          <a:xfrm>
            <a:off x="9298250" y="3082973"/>
            <a:ext cx="1788850" cy="3147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e 53">
            <a:extLst>
              <a:ext uri="{FF2B5EF4-FFF2-40B4-BE49-F238E27FC236}">
                <a16:creationId xmlns:a16="http://schemas.microsoft.com/office/drawing/2014/main" id="{262EE86B-0593-AB4C-81C8-CC0296C3F4EE}"/>
              </a:ext>
            </a:extLst>
          </p:cNvPr>
          <p:cNvSpPr/>
          <p:nvPr/>
        </p:nvSpPr>
        <p:spPr>
          <a:xfrm>
            <a:off x="8866044" y="3978579"/>
            <a:ext cx="288137" cy="282358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5" name="Connettore 1 54">
            <a:extLst>
              <a:ext uri="{FF2B5EF4-FFF2-40B4-BE49-F238E27FC236}">
                <a16:creationId xmlns:a16="http://schemas.microsoft.com/office/drawing/2014/main" id="{AC90E49D-0BB1-1C40-BA67-69E18E3AF943}"/>
              </a:ext>
            </a:extLst>
          </p:cNvPr>
          <p:cNvCxnSpPr/>
          <p:nvPr/>
        </p:nvCxnSpPr>
        <p:spPr>
          <a:xfrm flipH="1">
            <a:off x="8604301" y="4206054"/>
            <a:ext cx="274307" cy="3416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1 55">
            <a:extLst>
              <a:ext uri="{FF2B5EF4-FFF2-40B4-BE49-F238E27FC236}">
                <a16:creationId xmlns:a16="http://schemas.microsoft.com/office/drawing/2014/main" id="{D010A6DC-9650-B345-84DF-89B64E2A47F6}"/>
              </a:ext>
            </a:extLst>
          </p:cNvPr>
          <p:cNvCxnSpPr>
            <a:cxnSpLocks/>
            <a:endCxn id="37" idx="1"/>
          </p:cNvCxnSpPr>
          <p:nvPr/>
        </p:nvCxnSpPr>
        <p:spPr>
          <a:xfrm>
            <a:off x="9148532" y="4206054"/>
            <a:ext cx="332540" cy="394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riangolo 56">
            <a:extLst>
              <a:ext uri="{FF2B5EF4-FFF2-40B4-BE49-F238E27FC236}">
                <a16:creationId xmlns:a16="http://schemas.microsoft.com/office/drawing/2014/main" id="{E6410138-ADB1-2B4F-9654-57234C4B5E29}"/>
              </a:ext>
            </a:extLst>
          </p:cNvPr>
          <p:cNvSpPr/>
          <p:nvPr/>
        </p:nvSpPr>
        <p:spPr>
          <a:xfrm>
            <a:off x="9624638" y="4917790"/>
            <a:ext cx="568036" cy="1644935"/>
          </a:xfrm>
          <a:prstGeom prst="triangle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Triangolo 57">
            <a:extLst>
              <a:ext uri="{FF2B5EF4-FFF2-40B4-BE49-F238E27FC236}">
                <a16:creationId xmlns:a16="http://schemas.microsoft.com/office/drawing/2014/main" id="{69BAF2A2-EF11-2245-985D-070348B1BE66}"/>
              </a:ext>
            </a:extLst>
          </p:cNvPr>
          <p:cNvSpPr/>
          <p:nvPr/>
        </p:nvSpPr>
        <p:spPr>
          <a:xfrm>
            <a:off x="8292770" y="4558979"/>
            <a:ext cx="596108" cy="1153090"/>
          </a:xfrm>
          <a:prstGeom prst="triangl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59" name="Connettore 1 58">
            <a:extLst>
              <a:ext uri="{FF2B5EF4-FFF2-40B4-BE49-F238E27FC236}">
                <a16:creationId xmlns:a16="http://schemas.microsoft.com/office/drawing/2014/main" id="{F204A503-B563-6E47-8C39-742617B708C5}"/>
              </a:ext>
            </a:extLst>
          </p:cNvPr>
          <p:cNvCxnSpPr>
            <a:cxnSpLocks/>
            <a:stCxn id="37" idx="3"/>
          </p:cNvCxnSpPr>
          <p:nvPr/>
        </p:nvCxnSpPr>
        <p:spPr>
          <a:xfrm flipH="1">
            <a:off x="9251726" y="4799987"/>
            <a:ext cx="229346" cy="158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ttore 1 59">
            <a:extLst>
              <a:ext uri="{FF2B5EF4-FFF2-40B4-BE49-F238E27FC236}">
                <a16:creationId xmlns:a16="http://schemas.microsoft.com/office/drawing/2014/main" id="{E76AAC55-246C-FA49-BCB0-4903A7090108}"/>
              </a:ext>
            </a:extLst>
          </p:cNvPr>
          <p:cNvCxnSpPr>
            <a:stCxn id="37" idx="5"/>
            <a:endCxn id="57" idx="0"/>
          </p:cNvCxnSpPr>
          <p:nvPr/>
        </p:nvCxnSpPr>
        <p:spPr>
          <a:xfrm>
            <a:off x="9684815" y="4799987"/>
            <a:ext cx="223842" cy="1178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riangolo 60">
            <a:extLst>
              <a:ext uri="{FF2B5EF4-FFF2-40B4-BE49-F238E27FC236}">
                <a16:creationId xmlns:a16="http://schemas.microsoft.com/office/drawing/2014/main" id="{42D43F0E-827B-3645-BE6B-4C2DECF74CB9}"/>
              </a:ext>
            </a:extLst>
          </p:cNvPr>
          <p:cNvSpPr/>
          <p:nvPr/>
        </p:nvSpPr>
        <p:spPr>
          <a:xfrm>
            <a:off x="8983599" y="4978997"/>
            <a:ext cx="553970" cy="1366991"/>
          </a:xfrm>
          <a:prstGeom prst="triangl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2" name="Freccia destra 61">
            <a:extLst>
              <a:ext uri="{FF2B5EF4-FFF2-40B4-BE49-F238E27FC236}">
                <a16:creationId xmlns:a16="http://schemas.microsoft.com/office/drawing/2014/main" id="{C44375B2-AD39-6741-B5E1-C7D47FF83D86}"/>
              </a:ext>
            </a:extLst>
          </p:cNvPr>
          <p:cNvSpPr/>
          <p:nvPr/>
        </p:nvSpPr>
        <p:spPr>
          <a:xfrm>
            <a:off x="4983844" y="3170127"/>
            <a:ext cx="2557217" cy="233252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F185EFFD-E969-2747-8F1A-1B3ED542E887}"/>
                  </a:ext>
                </a:extLst>
              </p:cNvPr>
              <p:cNvSpPr txBox="1"/>
              <p:nvPr/>
            </p:nvSpPr>
            <p:spPr>
              <a:xfrm>
                <a:off x="5592486" y="2828924"/>
                <a:ext cx="1498936" cy="317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err="1"/>
                  <a:t>RightRotate</a:t>
                </a:r>
                <a:r>
                  <a:rPr lang="it-IT" dirty="0"/>
                  <a:t>(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/>
                  <a:t>)</a:t>
                </a:r>
              </a:p>
            </p:txBody>
          </p:sp>
        </mc:Choice>
        <mc:Fallback xmlns="">
          <p:sp>
            <p:nvSpPr>
              <p:cNvPr id="63" name="CasellaDiTesto 62">
                <a:extLst>
                  <a:ext uri="{FF2B5EF4-FFF2-40B4-BE49-F238E27FC236}">
                    <a16:creationId xmlns:a16="http://schemas.microsoft.com/office/drawing/2014/main" id="{F185EFFD-E969-2747-8F1A-1B3ED542E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2486" y="2828924"/>
                <a:ext cx="1498936" cy="317346"/>
              </a:xfrm>
              <a:prstGeom prst="rect">
                <a:avLst/>
              </a:prstGeom>
              <a:blipFill>
                <a:blip r:embed="rId3"/>
                <a:stretch>
                  <a:fillRect l="-2521" t="-7692" r="-21008" b="-423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1C9ED90D-588E-F94E-AD54-A984956A1704}"/>
                  </a:ext>
                </a:extLst>
              </p:cNvPr>
              <p:cNvSpPr txBox="1"/>
              <p:nvPr/>
            </p:nvSpPr>
            <p:spPr>
              <a:xfrm>
                <a:off x="2996101" y="3902241"/>
                <a:ext cx="309217" cy="317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1C9ED90D-588E-F94E-AD54-A984956A17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6101" y="3902241"/>
                <a:ext cx="309217" cy="31734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17BB8E0F-E574-4C4B-A985-5D3746C8866A}"/>
                  </a:ext>
                </a:extLst>
              </p:cNvPr>
              <p:cNvSpPr txBox="1"/>
              <p:nvPr/>
            </p:nvSpPr>
            <p:spPr>
              <a:xfrm>
                <a:off x="2534216" y="4588746"/>
                <a:ext cx="312072" cy="317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5" name="CasellaDiTesto 64">
                <a:extLst>
                  <a:ext uri="{FF2B5EF4-FFF2-40B4-BE49-F238E27FC236}">
                    <a16:creationId xmlns:a16="http://schemas.microsoft.com/office/drawing/2014/main" id="{17BB8E0F-E574-4C4B-A985-5D3746C88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4216" y="4588746"/>
                <a:ext cx="312072" cy="317346"/>
              </a:xfrm>
              <a:prstGeom prst="rect">
                <a:avLst/>
              </a:prstGeom>
              <a:blipFill>
                <a:blip r:embed="rId5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32AB0206-EA33-4345-BB36-448FCD694CEB}"/>
                  </a:ext>
                </a:extLst>
              </p:cNvPr>
              <p:cNvSpPr txBox="1"/>
              <p:nvPr/>
            </p:nvSpPr>
            <p:spPr>
              <a:xfrm>
                <a:off x="9798849" y="4482641"/>
                <a:ext cx="309217" cy="317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6" name="CasellaDiTesto 65">
                <a:extLst>
                  <a:ext uri="{FF2B5EF4-FFF2-40B4-BE49-F238E27FC236}">
                    <a16:creationId xmlns:a16="http://schemas.microsoft.com/office/drawing/2014/main" id="{32AB0206-EA33-4345-BB36-448FCD694C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8849" y="4482641"/>
                <a:ext cx="309217" cy="31734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BED03CFA-6C27-E24C-98F4-B71A94DD4732}"/>
                  </a:ext>
                </a:extLst>
              </p:cNvPr>
              <p:cNvSpPr txBox="1"/>
              <p:nvPr/>
            </p:nvSpPr>
            <p:spPr>
              <a:xfrm>
                <a:off x="9164615" y="3799826"/>
                <a:ext cx="312072" cy="317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7" name="CasellaDiTesto 66">
                <a:extLst>
                  <a:ext uri="{FF2B5EF4-FFF2-40B4-BE49-F238E27FC236}">
                    <a16:creationId xmlns:a16="http://schemas.microsoft.com/office/drawing/2014/main" id="{BED03CFA-6C27-E24C-98F4-B71A94DD47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4615" y="3799826"/>
                <a:ext cx="312072" cy="317346"/>
              </a:xfrm>
              <a:prstGeom prst="rect">
                <a:avLst/>
              </a:prstGeom>
              <a:blipFill>
                <a:blip r:embed="rId7"/>
                <a:stretch>
                  <a:fillRect b="-230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8" name="Freccia destra 67">
            <a:extLst>
              <a:ext uri="{FF2B5EF4-FFF2-40B4-BE49-F238E27FC236}">
                <a16:creationId xmlns:a16="http://schemas.microsoft.com/office/drawing/2014/main" id="{2ABAD71B-2ECF-7346-8F55-2DEEDCDF431C}"/>
              </a:ext>
            </a:extLst>
          </p:cNvPr>
          <p:cNvSpPr/>
          <p:nvPr/>
        </p:nvSpPr>
        <p:spPr>
          <a:xfrm rot="10800000">
            <a:off x="4886450" y="4519052"/>
            <a:ext cx="2788197" cy="244523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96554539-E165-6045-8D73-FA0CA7EA5787}"/>
                  </a:ext>
                </a:extLst>
              </p:cNvPr>
              <p:cNvSpPr txBox="1"/>
              <p:nvPr/>
            </p:nvSpPr>
            <p:spPr>
              <a:xfrm>
                <a:off x="5600665" y="4747419"/>
                <a:ext cx="1439884" cy="3173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LeftRotate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err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 err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b="0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69" name="CasellaDiTesto 68">
                <a:extLst>
                  <a:ext uri="{FF2B5EF4-FFF2-40B4-BE49-F238E27FC236}">
                    <a16:creationId xmlns:a16="http://schemas.microsoft.com/office/drawing/2014/main" id="{96554539-E165-6045-8D73-FA0CA7EA57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0665" y="4747419"/>
                <a:ext cx="1439884" cy="317346"/>
              </a:xfrm>
              <a:prstGeom prst="rect">
                <a:avLst/>
              </a:prstGeom>
              <a:blipFill>
                <a:blip r:embed="rId8"/>
                <a:stretch>
                  <a:fillRect l="-3509" t="-7692" r="-19298" b="-423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Ovale 69">
            <a:extLst>
              <a:ext uri="{FF2B5EF4-FFF2-40B4-BE49-F238E27FC236}">
                <a16:creationId xmlns:a16="http://schemas.microsoft.com/office/drawing/2014/main" id="{4B28E9D4-F9D3-6941-96E3-E73E0AAE866F}"/>
              </a:ext>
            </a:extLst>
          </p:cNvPr>
          <p:cNvSpPr/>
          <p:nvPr/>
        </p:nvSpPr>
        <p:spPr>
          <a:xfrm>
            <a:off x="3540511" y="3556994"/>
            <a:ext cx="288137" cy="28235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1" name="Ovale 70">
            <a:extLst>
              <a:ext uri="{FF2B5EF4-FFF2-40B4-BE49-F238E27FC236}">
                <a16:creationId xmlns:a16="http://schemas.microsoft.com/office/drawing/2014/main" id="{B9F40C67-63CB-1D43-A8D6-7BEFA85A605E}"/>
              </a:ext>
            </a:extLst>
          </p:cNvPr>
          <p:cNvSpPr/>
          <p:nvPr/>
        </p:nvSpPr>
        <p:spPr>
          <a:xfrm>
            <a:off x="9079323" y="3526236"/>
            <a:ext cx="288137" cy="282358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5" name="Connettore 1 74">
            <a:extLst>
              <a:ext uri="{FF2B5EF4-FFF2-40B4-BE49-F238E27FC236}">
                <a16:creationId xmlns:a16="http://schemas.microsoft.com/office/drawing/2014/main" id="{09B5A05B-D892-7149-AC8F-5AF05F268DF7}"/>
              </a:ext>
            </a:extLst>
          </p:cNvPr>
          <p:cNvCxnSpPr>
            <a:stCxn id="71" idx="3"/>
            <a:endCxn id="54" idx="0"/>
          </p:cNvCxnSpPr>
          <p:nvPr/>
        </p:nvCxnSpPr>
        <p:spPr>
          <a:xfrm flipH="1">
            <a:off x="9010113" y="3767244"/>
            <a:ext cx="111407" cy="211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ttore 1 76">
            <a:extLst>
              <a:ext uri="{FF2B5EF4-FFF2-40B4-BE49-F238E27FC236}">
                <a16:creationId xmlns:a16="http://schemas.microsoft.com/office/drawing/2014/main" id="{F6B988AC-6396-654F-9D9B-5E8FC64A0DC6}"/>
              </a:ext>
            </a:extLst>
          </p:cNvPr>
          <p:cNvCxnSpPr>
            <a:stCxn id="70" idx="3"/>
            <a:endCxn id="42" idx="0"/>
          </p:cNvCxnSpPr>
          <p:nvPr/>
        </p:nvCxnSpPr>
        <p:spPr>
          <a:xfrm flipH="1">
            <a:off x="3404918" y="3798002"/>
            <a:ext cx="177790" cy="180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AA56822A-5210-7340-96E2-6B848478094F}"/>
                  </a:ext>
                </a:extLst>
              </p:cNvPr>
              <p:cNvSpPr txBox="1"/>
              <p:nvPr/>
            </p:nvSpPr>
            <p:spPr>
              <a:xfrm>
                <a:off x="3218005" y="3439362"/>
                <a:ext cx="41421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8" name="CasellaDiTesto 77">
                <a:extLst>
                  <a:ext uri="{FF2B5EF4-FFF2-40B4-BE49-F238E27FC236}">
                    <a16:creationId xmlns:a16="http://schemas.microsoft.com/office/drawing/2014/main" id="{AA56822A-5210-7340-96E2-6B84847809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005" y="3439362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D60DABD3-9B6E-EE44-8567-2628B5EB3ABE}"/>
                  </a:ext>
                </a:extLst>
              </p:cNvPr>
              <p:cNvSpPr txBox="1"/>
              <p:nvPr/>
            </p:nvSpPr>
            <p:spPr>
              <a:xfrm>
                <a:off x="9340447" y="3430423"/>
                <a:ext cx="34665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79" name="CasellaDiTesto 78">
                <a:extLst>
                  <a:ext uri="{FF2B5EF4-FFF2-40B4-BE49-F238E27FC236}">
                    <a16:creationId xmlns:a16="http://schemas.microsoft.com/office/drawing/2014/main" id="{D60DABD3-9B6E-EE44-8567-2628B5EB3A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0447" y="3430423"/>
                <a:ext cx="346656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17182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8172C7-F6A0-364A-977E-16CD7484B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Esempio</a:t>
            </a:r>
          </a:p>
        </p:txBody>
      </p: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5461F196-7EC1-D045-A99C-41682C1A9604}"/>
              </a:ext>
            </a:extLst>
          </p:cNvPr>
          <p:cNvGrpSpPr/>
          <p:nvPr/>
        </p:nvGrpSpPr>
        <p:grpSpPr>
          <a:xfrm>
            <a:off x="1100734" y="2187576"/>
            <a:ext cx="4695229" cy="4173535"/>
            <a:chOff x="2014537" y="2286000"/>
            <a:chExt cx="4695229" cy="4173535"/>
          </a:xfrm>
        </p:grpSpPr>
        <p:sp>
          <p:nvSpPr>
            <p:cNvPr id="4" name="Anello 3">
              <a:extLst>
                <a:ext uri="{FF2B5EF4-FFF2-40B4-BE49-F238E27FC236}">
                  <a16:creationId xmlns:a16="http://schemas.microsoft.com/office/drawing/2014/main" id="{89059C97-33D7-494D-AF37-6E13E446F4DB}"/>
                </a:ext>
              </a:extLst>
            </p:cNvPr>
            <p:cNvSpPr/>
            <p:nvPr/>
          </p:nvSpPr>
          <p:spPr>
            <a:xfrm>
              <a:off x="2714624" y="2286000"/>
              <a:ext cx="971550" cy="1000125"/>
            </a:xfrm>
            <a:prstGeom prst="donut">
              <a:avLst>
                <a:gd name="adj" fmla="val 11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5" name="Anello 4">
              <a:extLst>
                <a:ext uri="{FF2B5EF4-FFF2-40B4-BE49-F238E27FC236}">
                  <a16:creationId xmlns:a16="http://schemas.microsoft.com/office/drawing/2014/main" id="{54AC3BC6-404F-3548-BC47-45569AC418A9}"/>
                </a:ext>
              </a:extLst>
            </p:cNvPr>
            <p:cNvSpPr/>
            <p:nvPr/>
          </p:nvSpPr>
          <p:spPr>
            <a:xfrm>
              <a:off x="3809999" y="3501231"/>
              <a:ext cx="971550" cy="1000125"/>
            </a:xfrm>
            <a:prstGeom prst="donut">
              <a:avLst>
                <a:gd name="adj" fmla="val 11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6" name="Anello 5">
              <a:extLst>
                <a:ext uri="{FF2B5EF4-FFF2-40B4-BE49-F238E27FC236}">
                  <a16:creationId xmlns:a16="http://schemas.microsoft.com/office/drawing/2014/main" id="{B1029194-78E6-2448-BD39-6D547C086CF5}"/>
                </a:ext>
              </a:extLst>
            </p:cNvPr>
            <p:cNvSpPr/>
            <p:nvPr/>
          </p:nvSpPr>
          <p:spPr>
            <a:xfrm>
              <a:off x="5038129" y="4781551"/>
              <a:ext cx="971550" cy="1000125"/>
            </a:xfrm>
            <a:prstGeom prst="donut">
              <a:avLst>
                <a:gd name="adj" fmla="val 11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A5A5515B-9165-8145-8A6B-B9DD2633A1A6}"/>
                </a:ext>
              </a:extLst>
            </p:cNvPr>
            <p:cNvCxnSpPr>
              <a:stCxn id="4" idx="5"/>
              <a:endCxn id="5" idx="1"/>
            </p:cNvCxnSpPr>
            <p:nvPr/>
          </p:nvCxnSpPr>
          <p:spPr>
            <a:xfrm>
              <a:off x="3543894" y="3139660"/>
              <a:ext cx="408385" cy="508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83FB08B2-F9A4-9342-B568-E60B97E9CD8F}"/>
                </a:ext>
              </a:extLst>
            </p:cNvPr>
            <p:cNvCxnSpPr>
              <a:stCxn id="5" idx="5"/>
              <a:endCxn id="6" idx="1"/>
            </p:cNvCxnSpPr>
            <p:nvPr/>
          </p:nvCxnSpPr>
          <p:spPr>
            <a:xfrm>
              <a:off x="4639269" y="4354891"/>
              <a:ext cx="541140" cy="573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ttangolo arrotondato 13">
              <a:extLst>
                <a:ext uri="{FF2B5EF4-FFF2-40B4-BE49-F238E27FC236}">
                  <a16:creationId xmlns:a16="http://schemas.microsoft.com/office/drawing/2014/main" id="{42991DD9-648C-3640-9825-A7FFE7F6CF17}"/>
                </a:ext>
              </a:extLst>
            </p:cNvPr>
            <p:cNvSpPr/>
            <p:nvPr/>
          </p:nvSpPr>
          <p:spPr>
            <a:xfrm>
              <a:off x="2014537" y="3851274"/>
              <a:ext cx="700087" cy="20478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5" name="Rettangolo arrotondato 14">
              <a:extLst>
                <a:ext uri="{FF2B5EF4-FFF2-40B4-BE49-F238E27FC236}">
                  <a16:creationId xmlns:a16="http://schemas.microsoft.com/office/drawing/2014/main" id="{D3A09A7D-CB4B-B24A-AFCE-41F0064C83EE}"/>
                </a:ext>
              </a:extLst>
            </p:cNvPr>
            <p:cNvSpPr/>
            <p:nvPr/>
          </p:nvSpPr>
          <p:spPr>
            <a:xfrm>
              <a:off x="3109912" y="5100428"/>
              <a:ext cx="700087" cy="2428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ttangolo arrotondato 15">
              <a:extLst>
                <a:ext uri="{FF2B5EF4-FFF2-40B4-BE49-F238E27FC236}">
                  <a16:creationId xmlns:a16="http://schemas.microsoft.com/office/drawing/2014/main" id="{F31A1EDE-60F9-9142-B982-A9B1BA360EB3}"/>
                </a:ext>
              </a:extLst>
            </p:cNvPr>
            <p:cNvSpPr/>
            <p:nvPr/>
          </p:nvSpPr>
          <p:spPr>
            <a:xfrm>
              <a:off x="4338042" y="6208336"/>
              <a:ext cx="700087" cy="2428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7" name="Rettangolo arrotondato 16">
              <a:extLst>
                <a:ext uri="{FF2B5EF4-FFF2-40B4-BE49-F238E27FC236}">
                  <a16:creationId xmlns:a16="http://schemas.microsoft.com/office/drawing/2014/main" id="{2B223D15-182A-8A46-AF42-AC6316B3B0DA}"/>
                </a:ext>
              </a:extLst>
            </p:cNvPr>
            <p:cNvSpPr/>
            <p:nvPr/>
          </p:nvSpPr>
          <p:spPr>
            <a:xfrm>
              <a:off x="6009679" y="6216648"/>
              <a:ext cx="700087" cy="2428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D1DC539E-946D-EA45-BA53-5631DAE91675}"/>
                </a:ext>
              </a:extLst>
            </p:cNvPr>
            <p:cNvCxnSpPr>
              <a:stCxn id="4" idx="3"/>
            </p:cNvCxnSpPr>
            <p:nvPr/>
          </p:nvCxnSpPr>
          <p:spPr>
            <a:xfrm flipH="1">
              <a:off x="2357438" y="3139660"/>
              <a:ext cx="499466" cy="711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CECDD29E-93C8-984A-92A5-E40154509401}"/>
                </a:ext>
              </a:extLst>
            </p:cNvPr>
            <p:cNvCxnSpPr/>
            <p:nvPr/>
          </p:nvCxnSpPr>
          <p:spPr>
            <a:xfrm flipH="1">
              <a:off x="3522166" y="4379290"/>
              <a:ext cx="499466" cy="711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40DAA60C-E4E7-0C43-BEDC-3B604CED28E7}"/>
                </a:ext>
              </a:extLst>
            </p:cNvPr>
            <p:cNvCxnSpPr>
              <a:endCxn id="17" idx="0"/>
            </p:cNvCxnSpPr>
            <p:nvPr/>
          </p:nvCxnSpPr>
          <p:spPr>
            <a:xfrm>
              <a:off x="5900738" y="5643563"/>
              <a:ext cx="458985" cy="5730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443AAE75-9C3F-7F47-BE88-803BA09D3C60}"/>
                </a:ext>
              </a:extLst>
            </p:cNvPr>
            <p:cNvCxnSpPr>
              <a:stCxn id="6" idx="3"/>
            </p:cNvCxnSpPr>
            <p:nvPr/>
          </p:nvCxnSpPr>
          <p:spPr>
            <a:xfrm flipH="1">
              <a:off x="4688085" y="5635211"/>
              <a:ext cx="492324" cy="5731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0E85E221-4F82-CF42-929E-8D2F105D8579}"/>
                </a:ext>
              </a:extLst>
            </p:cNvPr>
            <p:cNvSpPr txBox="1"/>
            <p:nvPr/>
          </p:nvSpPr>
          <p:spPr>
            <a:xfrm flipH="1">
              <a:off x="3040122" y="2601396"/>
              <a:ext cx="212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1</a:t>
              </a:r>
            </a:p>
          </p:txBody>
        </p: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A0C91333-16E1-8347-99A8-7115161E32C1}"/>
                </a:ext>
              </a:extLst>
            </p:cNvPr>
            <p:cNvSpPr txBox="1"/>
            <p:nvPr/>
          </p:nvSpPr>
          <p:spPr>
            <a:xfrm>
              <a:off x="4187199" y="381662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2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3C76EC6E-5F78-4546-ABF0-F8D4302B377D}"/>
                </a:ext>
              </a:extLst>
            </p:cNvPr>
            <p:cNvSpPr txBox="1"/>
            <p:nvPr/>
          </p:nvSpPr>
          <p:spPr>
            <a:xfrm>
              <a:off x="5373061" y="5114505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3</a:t>
              </a:r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659D3F72-8C25-EF45-872F-F20131EF40E5}"/>
              </a:ext>
            </a:extLst>
          </p:cNvPr>
          <p:cNvGrpSpPr/>
          <p:nvPr/>
        </p:nvGrpSpPr>
        <p:grpSpPr>
          <a:xfrm>
            <a:off x="7153872" y="2143702"/>
            <a:ext cx="3897043" cy="3241711"/>
            <a:chOff x="8130952" y="2161345"/>
            <a:chExt cx="3897043" cy="3241711"/>
          </a:xfrm>
        </p:grpSpPr>
        <p:sp>
          <p:nvSpPr>
            <p:cNvPr id="28" name="Anello 27">
              <a:extLst>
                <a:ext uri="{FF2B5EF4-FFF2-40B4-BE49-F238E27FC236}">
                  <a16:creationId xmlns:a16="http://schemas.microsoft.com/office/drawing/2014/main" id="{787E7957-CF4A-E649-8F42-BFF4A5846611}"/>
                </a:ext>
              </a:extLst>
            </p:cNvPr>
            <p:cNvSpPr/>
            <p:nvPr/>
          </p:nvSpPr>
          <p:spPr>
            <a:xfrm>
              <a:off x="9639297" y="2161345"/>
              <a:ext cx="971550" cy="1000125"/>
            </a:xfrm>
            <a:prstGeom prst="donut">
              <a:avLst>
                <a:gd name="adj" fmla="val 11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29" name="Anello 28">
              <a:extLst>
                <a:ext uri="{FF2B5EF4-FFF2-40B4-BE49-F238E27FC236}">
                  <a16:creationId xmlns:a16="http://schemas.microsoft.com/office/drawing/2014/main" id="{4FF6C5C9-5682-C644-9656-0DB03D0D275E}"/>
                </a:ext>
              </a:extLst>
            </p:cNvPr>
            <p:cNvSpPr/>
            <p:nvPr/>
          </p:nvSpPr>
          <p:spPr>
            <a:xfrm>
              <a:off x="8657924" y="3484940"/>
              <a:ext cx="971550" cy="1000125"/>
            </a:xfrm>
            <a:prstGeom prst="donut">
              <a:avLst>
                <a:gd name="adj" fmla="val 11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0" name="Anello 29">
              <a:extLst>
                <a:ext uri="{FF2B5EF4-FFF2-40B4-BE49-F238E27FC236}">
                  <a16:creationId xmlns:a16="http://schemas.microsoft.com/office/drawing/2014/main" id="{B73FC04E-2042-1B42-A8FC-AA75FB644AB5}"/>
                </a:ext>
              </a:extLst>
            </p:cNvPr>
            <p:cNvSpPr/>
            <p:nvPr/>
          </p:nvSpPr>
          <p:spPr>
            <a:xfrm>
              <a:off x="10610847" y="3471863"/>
              <a:ext cx="971550" cy="1000125"/>
            </a:xfrm>
            <a:prstGeom prst="donut">
              <a:avLst>
                <a:gd name="adj" fmla="val 1173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1" name="Rettangolo arrotondato 30">
              <a:extLst>
                <a:ext uri="{FF2B5EF4-FFF2-40B4-BE49-F238E27FC236}">
                  <a16:creationId xmlns:a16="http://schemas.microsoft.com/office/drawing/2014/main" id="{7CD7AF55-7BA6-0140-90F1-D69B6A1ED78A}"/>
                </a:ext>
              </a:extLst>
            </p:cNvPr>
            <p:cNvSpPr/>
            <p:nvPr/>
          </p:nvSpPr>
          <p:spPr>
            <a:xfrm>
              <a:off x="11327908" y="5154435"/>
              <a:ext cx="700087" cy="2428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2" name="Rettangolo arrotondato 31">
              <a:extLst>
                <a:ext uri="{FF2B5EF4-FFF2-40B4-BE49-F238E27FC236}">
                  <a16:creationId xmlns:a16="http://schemas.microsoft.com/office/drawing/2014/main" id="{C6B99D3A-3DBA-0C46-A197-586B751B5C58}"/>
                </a:ext>
              </a:extLst>
            </p:cNvPr>
            <p:cNvSpPr/>
            <p:nvPr/>
          </p:nvSpPr>
          <p:spPr>
            <a:xfrm>
              <a:off x="10303669" y="5155410"/>
              <a:ext cx="700087" cy="2428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3" name="Rettangolo arrotondato 32">
              <a:extLst>
                <a:ext uri="{FF2B5EF4-FFF2-40B4-BE49-F238E27FC236}">
                  <a16:creationId xmlns:a16="http://schemas.microsoft.com/office/drawing/2014/main" id="{B225FE4E-91F6-6C45-AE76-36701161223D}"/>
                </a:ext>
              </a:extLst>
            </p:cNvPr>
            <p:cNvSpPr/>
            <p:nvPr/>
          </p:nvSpPr>
          <p:spPr>
            <a:xfrm>
              <a:off x="8130952" y="5142526"/>
              <a:ext cx="700087" cy="2428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4" name="Rettangolo arrotondato 33">
              <a:extLst>
                <a:ext uri="{FF2B5EF4-FFF2-40B4-BE49-F238E27FC236}">
                  <a16:creationId xmlns:a16="http://schemas.microsoft.com/office/drawing/2014/main" id="{7EF465CE-A1E0-A341-9506-ED20AC5A72C6}"/>
                </a:ext>
              </a:extLst>
            </p:cNvPr>
            <p:cNvSpPr/>
            <p:nvPr/>
          </p:nvSpPr>
          <p:spPr>
            <a:xfrm>
              <a:off x="9279430" y="5160169"/>
              <a:ext cx="700087" cy="24288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F16E1340-953D-BC4D-8F88-BA104A0C4F24}"/>
                </a:ext>
              </a:extLst>
            </p:cNvPr>
            <p:cNvSpPr txBox="1"/>
            <p:nvPr/>
          </p:nvSpPr>
          <p:spPr>
            <a:xfrm>
              <a:off x="8992856" y="380033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1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5BC21C0D-37D7-394E-B794-6CF491074F44}"/>
                </a:ext>
              </a:extLst>
            </p:cNvPr>
            <p:cNvSpPr txBox="1"/>
            <p:nvPr/>
          </p:nvSpPr>
          <p:spPr>
            <a:xfrm>
              <a:off x="9979517" y="2476741"/>
              <a:ext cx="7078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2</a:t>
              </a:r>
            </a:p>
          </p:txBody>
        </p:sp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91D01071-8122-9241-92B2-57D3114B99DF}"/>
                </a:ext>
              </a:extLst>
            </p:cNvPr>
            <p:cNvSpPr txBox="1"/>
            <p:nvPr/>
          </p:nvSpPr>
          <p:spPr>
            <a:xfrm>
              <a:off x="10972411" y="382667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3</a:t>
              </a:r>
            </a:p>
          </p:txBody>
        </p: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227A7637-8A2E-C440-8DF4-3B918EE83071}"/>
                </a:ext>
              </a:extLst>
            </p:cNvPr>
            <p:cNvCxnSpPr>
              <a:stCxn id="28" idx="5"/>
              <a:endCxn id="30" idx="0"/>
            </p:cNvCxnSpPr>
            <p:nvPr/>
          </p:nvCxnSpPr>
          <p:spPr>
            <a:xfrm>
              <a:off x="10468567" y="3015005"/>
              <a:ext cx="628055" cy="4568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E29F107F-3BF3-BD42-B258-120DFFFAE583}"/>
                </a:ext>
              </a:extLst>
            </p:cNvPr>
            <p:cNvCxnSpPr>
              <a:endCxn id="29" idx="0"/>
            </p:cNvCxnSpPr>
            <p:nvPr/>
          </p:nvCxnSpPr>
          <p:spPr>
            <a:xfrm flipH="1">
              <a:off x="9143699" y="3041236"/>
              <a:ext cx="637878" cy="4437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47F198C6-22AF-334F-A800-0ED1EBBB12C5}"/>
                </a:ext>
              </a:extLst>
            </p:cNvPr>
            <p:cNvCxnSpPr>
              <a:stCxn id="29" idx="3"/>
            </p:cNvCxnSpPr>
            <p:nvPr/>
          </p:nvCxnSpPr>
          <p:spPr>
            <a:xfrm flipH="1">
              <a:off x="8429327" y="4338600"/>
              <a:ext cx="370877" cy="784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FF2F9E3E-6D8C-EA4A-B6AB-9B47D1D4F1D3}"/>
                </a:ext>
              </a:extLst>
            </p:cNvPr>
            <p:cNvCxnSpPr>
              <a:cxnSpLocks/>
              <a:stCxn id="29" idx="5"/>
            </p:cNvCxnSpPr>
            <p:nvPr/>
          </p:nvCxnSpPr>
          <p:spPr>
            <a:xfrm>
              <a:off x="9487194" y="4338600"/>
              <a:ext cx="152103" cy="78484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4E3D8D3C-AC50-CF49-A561-44DB5991D8CF}"/>
                </a:ext>
              </a:extLst>
            </p:cNvPr>
            <p:cNvCxnSpPr>
              <a:stCxn id="30" idx="3"/>
              <a:endCxn id="32" idx="0"/>
            </p:cNvCxnSpPr>
            <p:nvPr/>
          </p:nvCxnSpPr>
          <p:spPr>
            <a:xfrm flipH="1">
              <a:off x="10653713" y="4325523"/>
              <a:ext cx="99414" cy="82988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2E62E3DB-F4F8-2048-9AC8-046B54DE9C9E}"/>
                </a:ext>
              </a:extLst>
            </p:cNvPr>
            <p:cNvCxnSpPr>
              <a:stCxn id="30" idx="5"/>
              <a:endCxn id="31" idx="0"/>
            </p:cNvCxnSpPr>
            <p:nvPr/>
          </p:nvCxnSpPr>
          <p:spPr>
            <a:xfrm>
              <a:off x="11440117" y="4325523"/>
              <a:ext cx="237835" cy="8289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7A4F7CC1-CBE3-8D45-BA58-B07F4CB36350}"/>
              </a:ext>
            </a:extLst>
          </p:cNvPr>
          <p:cNvGrpSpPr/>
          <p:nvPr/>
        </p:nvGrpSpPr>
        <p:grpSpPr>
          <a:xfrm>
            <a:off x="4292975" y="1996630"/>
            <a:ext cx="3513359" cy="720119"/>
            <a:chOff x="4292975" y="1996630"/>
            <a:chExt cx="3513359" cy="720119"/>
          </a:xfrm>
        </p:grpSpPr>
        <p:sp>
          <p:nvSpPr>
            <p:cNvPr id="55" name="Freccia destra 54">
              <a:extLst>
                <a:ext uri="{FF2B5EF4-FFF2-40B4-BE49-F238E27FC236}">
                  <a16:creationId xmlns:a16="http://schemas.microsoft.com/office/drawing/2014/main" id="{E7B66397-9026-AC48-9D2C-0D891B8E6FE9}"/>
                </a:ext>
              </a:extLst>
            </p:cNvPr>
            <p:cNvSpPr/>
            <p:nvPr/>
          </p:nvSpPr>
          <p:spPr>
            <a:xfrm>
              <a:off x="4292975" y="2532083"/>
              <a:ext cx="3513359" cy="184666"/>
            </a:xfrm>
            <a:prstGeom prst="rightArrow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91F741B9-5F6D-CF46-913B-99719176D9A5}"/>
                </a:ext>
              </a:extLst>
            </p:cNvPr>
            <p:cNvSpPr txBox="1"/>
            <p:nvPr/>
          </p:nvSpPr>
          <p:spPr>
            <a:xfrm>
              <a:off x="5108871" y="1996630"/>
              <a:ext cx="19742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LeftRotate</a:t>
              </a:r>
              <a:r>
                <a:rPr lang="it-IT" dirty="0"/>
                <a:t>(</a:t>
              </a:r>
              <a:r>
                <a:rPr lang="it-IT" dirty="0" err="1"/>
                <a:t>T,T.root</a:t>
              </a:r>
              <a:r>
                <a:rPr lang="it-IT" dirty="0"/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616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89E39E-8DA0-224A-BAAA-970DFA69B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Inserimento della chiave k in T RBT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D46140B-51E5-6F4F-9F44-FDF5A727EAF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La chiave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memorizzata in un nuovo nodo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b="0" dirty="0">
                    <a:solidFill>
                      <a:schemeClr val="accent1">
                        <a:lumMod val="50000"/>
                      </a:schemeClr>
                    </a:solidFill>
                  </a:rPr>
                  <a:t>che ha due figli NIL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Si inserisce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b="0" dirty="0">
                    <a:solidFill>
                      <a:schemeClr val="accent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b="0" dirty="0">
                    <a:solidFill>
                      <a:schemeClr val="accent1">
                        <a:lumMod val="50000"/>
                      </a:schemeClr>
                    </a:solidFill>
                  </a:rPr>
                  <a:t> usando la procedura dei BST</a:t>
                </a:r>
              </a:p>
              <a:p>
                <a:r>
                  <a:rPr lang="it-IT" b="0" dirty="0">
                    <a:solidFill>
                      <a:schemeClr val="accent1">
                        <a:lumMod val="50000"/>
                      </a:schemeClr>
                    </a:solidFill>
                  </a:rPr>
                  <a:t>Si colora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b="0" dirty="0">
                    <a:solidFill>
                      <a:schemeClr val="accent1">
                        <a:lumMod val="50000"/>
                      </a:schemeClr>
                    </a:solidFill>
                  </a:rPr>
                  <a:t> di </a:t>
                </a:r>
                <a:r>
                  <a:rPr lang="it-IT" b="0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b="0" dirty="0">
                    <a:solidFill>
                      <a:srgbClr val="FF0000"/>
                    </a:solidFill>
                  </a:rPr>
                  <a:t> </a:t>
                </a:r>
                <a:r>
                  <a:rPr lang="it-IT" b="0" dirty="0">
                    <a:solidFill>
                      <a:schemeClr val="accent1">
                        <a:lumMod val="50000"/>
                      </a:schemeClr>
                    </a:solidFill>
                  </a:rPr>
                  <a:t>così sicuramente le altezze nere sono corrette</a:t>
                </a:r>
              </a:p>
              <a:p>
                <a:r>
                  <a:rPr lang="it-IT" b="1" u="sng" dirty="0">
                    <a:solidFill>
                      <a:schemeClr val="accent1">
                        <a:lumMod val="50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b="1" i="1" u="sng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b="1" i="1" u="sng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b="1" i="1" u="sng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𝒑𝒂𝒓𝒆𝒏𝒕</m:t>
                    </m:r>
                  </m:oMath>
                </a14:m>
                <a:r>
                  <a:rPr lang="it-IT" b="1" u="sng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u="sng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b="1" u="sng" dirty="0">
                    <a:solidFill>
                      <a:srgbClr val="FF0000"/>
                    </a:solidFill>
                  </a:rPr>
                  <a:t> </a:t>
                </a:r>
                <a:r>
                  <a:rPr lang="it-IT" b="0" dirty="0">
                    <a:solidFill>
                      <a:schemeClr val="accent1">
                        <a:lumMod val="50000"/>
                      </a:schemeClr>
                    </a:solidFill>
                  </a:rPr>
                  <a:t>si usano rotazioni e </a:t>
                </a:r>
                <a:r>
                  <a:rPr lang="it-IT" b="0" dirty="0" err="1">
                    <a:solidFill>
                      <a:schemeClr val="accent1">
                        <a:lumMod val="50000"/>
                      </a:schemeClr>
                    </a:solidFill>
                  </a:rPr>
                  <a:t>ricolorazioni</a:t>
                </a:r>
                <a:r>
                  <a:rPr lang="it-IT" b="0" dirty="0">
                    <a:solidFill>
                      <a:schemeClr val="accent1">
                        <a:lumMod val="50000"/>
                      </a:schemeClr>
                    </a:solidFill>
                  </a:rPr>
                  <a:t> da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rgbClr val="FF0000"/>
                    </a:solidFill>
                  </a:rPr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verso la radice per sistemare il problema</a:t>
                </a:r>
              </a:p>
              <a:p>
                <a:r>
                  <a:rPr lang="it-IT" b="0" dirty="0">
                    <a:solidFill>
                      <a:schemeClr val="accent1">
                        <a:lumMod val="50000"/>
                      </a:schemeClr>
                    </a:solidFill>
                  </a:rPr>
                  <a:t>In ogni istante l’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unico errore sarà </a:t>
                </a:r>
                <a:r>
                  <a:rPr lang="it-IT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>
                    <a:solidFill>
                      <a:srgbClr val="FF0000"/>
                    </a:solidFill>
                  </a:rPr>
                  <a:t> figlio di </a:t>
                </a:r>
                <a:r>
                  <a:rPr lang="it-IT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endParaRPr lang="it-IT" dirty="0">
                  <a:solidFill>
                    <a:srgbClr val="FF0000"/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Quando l’errore viene risolto la procedura termina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Si usano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it-IT" i="1" dirty="0" err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ricolorazioni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rotazioni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D46140B-51E5-6F4F-9F44-FDF5A727EAF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027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2FA808-7B67-C344-9479-45C39666F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>
                <a:solidFill>
                  <a:srgbClr val="FF0000"/>
                </a:solidFill>
              </a:rPr>
              <a:t>Red</a:t>
            </a:r>
            <a:r>
              <a:rPr lang="it-IT" dirty="0"/>
              <a:t> 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figlio di </a:t>
            </a:r>
            <a:r>
              <a:rPr lang="it-IT" b="1" dirty="0" err="1">
                <a:solidFill>
                  <a:srgbClr val="FF0000"/>
                </a:solidFill>
              </a:rPr>
              <a:t>red</a:t>
            </a:r>
            <a:endParaRPr lang="it-IT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0F1B84A-825F-A647-A8D5-C89B4C776F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0351169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In ogni istante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il nodo «problematico»: 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</a:t>
                </a:r>
                <a:r>
                  <a:rPr lang="it-IT" dirty="0"/>
                  <a:t> </a:t>
                </a:r>
                <a:r>
                  <a:rPr lang="it-IT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/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e anche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è </a:t>
                </a:r>
                <a:r>
                  <a:rPr lang="it-IT" dirty="0" err="1">
                    <a:solidFill>
                      <a:srgbClr val="FF0000"/>
                    </a:solidFill>
                  </a:rPr>
                  <a:t>red</a:t>
                </a:r>
                <a:br>
                  <a:rPr lang="it-IT" dirty="0">
                    <a:solidFill>
                      <a:srgbClr val="FF0000"/>
                    </a:solidFill>
                  </a:rPr>
                </a:br>
                <a:endParaRPr lang="it-IT" dirty="0">
                  <a:solidFill>
                    <a:srgbClr val="FF0000"/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All’inizio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il nuovo nodo inserito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Ad ogni iterazione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si sposta verso l’alto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tramite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ricolorazioni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rotazioni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La procedura termina quando: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arriva alla radice                    oppure</a:t>
                </a:r>
              </a:p>
              <a:p>
                <a:pPr lvl="1"/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Il problema viene risolto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0F1B84A-825F-A647-A8D5-C89B4C776F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0351169" cy="4351338"/>
              </a:xfrm>
              <a:blipFill>
                <a:blip r:embed="rId2"/>
                <a:stretch>
                  <a:fillRect l="-980" t="-3198" b="-87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uppo 24">
            <a:extLst>
              <a:ext uri="{FF2B5EF4-FFF2-40B4-BE49-F238E27FC236}">
                <a16:creationId xmlns:a16="http://schemas.microsoft.com/office/drawing/2014/main" id="{654D9B91-3D0F-9643-AE83-412331EBD3F3}"/>
              </a:ext>
            </a:extLst>
          </p:cNvPr>
          <p:cNvGrpSpPr/>
          <p:nvPr/>
        </p:nvGrpSpPr>
        <p:grpSpPr>
          <a:xfrm>
            <a:off x="7964905" y="1392870"/>
            <a:ext cx="3388895" cy="4649156"/>
            <a:chOff x="7964905" y="2009274"/>
            <a:chExt cx="3388895" cy="4649156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7E5F56AE-36C2-3F4A-9210-1044F7ED3085}"/>
                </a:ext>
              </a:extLst>
            </p:cNvPr>
            <p:cNvSpPr/>
            <p:nvPr/>
          </p:nvSpPr>
          <p:spPr>
            <a:xfrm>
              <a:off x="9348537" y="2009274"/>
              <a:ext cx="409074" cy="348915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9191CDA5-EF6C-B149-8A93-2AC95C7A2959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H="1">
              <a:off x="7964905" y="2307092"/>
              <a:ext cx="1443540" cy="3588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2FBF0F4F-9729-A246-820A-0D68DBF3095D}"/>
                </a:ext>
              </a:extLst>
            </p:cNvPr>
            <p:cNvCxnSpPr>
              <a:cxnSpLocks/>
              <a:stCxn id="4" idx="5"/>
            </p:cNvCxnSpPr>
            <p:nvPr/>
          </p:nvCxnSpPr>
          <p:spPr>
            <a:xfrm>
              <a:off x="9697703" y="2307092"/>
              <a:ext cx="1656097" cy="35883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88D12244-198A-FA40-A144-78E31F54A336}"/>
                </a:ext>
              </a:extLst>
            </p:cNvPr>
            <p:cNvSpPr/>
            <p:nvPr/>
          </p:nvSpPr>
          <p:spPr>
            <a:xfrm>
              <a:off x="9408445" y="4975525"/>
              <a:ext cx="409074" cy="3489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AC6DF3D3-0F0A-744D-98B2-A64A92F67090}"/>
                </a:ext>
              </a:extLst>
            </p:cNvPr>
            <p:cNvSpPr/>
            <p:nvPr/>
          </p:nvSpPr>
          <p:spPr>
            <a:xfrm>
              <a:off x="9757611" y="5766387"/>
              <a:ext cx="409074" cy="348915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68E0BE3F-69D6-EF4C-A9BC-8717D9E384A5}"/>
                </a:ext>
              </a:extLst>
            </p:cNvPr>
            <p:cNvCxnSpPr>
              <a:cxnSpLocks/>
            </p:cNvCxnSpPr>
            <p:nvPr/>
          </p:nvCxnSpPr>
          <p:spPr>
            <a:xfrm>
              <a:off x="10096877" y="6035252"/>
              <a:ext cx="250281" cy="5219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F80D132B-C076-9247-B421-4C5B09B335BE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H="1">
              <a:off x="9697703" y="6064205"/>
              <a:ext cx="119816" cy="4930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ttangolo arrotondato 19">
              <a:extLst>
                <a:ext uri="{FF2B5EF4-FFF2-40B4-BE49-F238E27FC236}">
                  <a16:creationId xmlns:a16="http://schemas.microsoft.com/office/drawing/2014/main" id="{D899042F-4450-AC4F-80FE-3FE838A0691E}"/>
                </a:ext>
              </a:extLst>
            </p:cNvPr>
            <p:cNvSpPr/>
            <p:nvPr/>
          </p:nvSpPr>
          <p:spPr>
            <a:xfrm>
              <a:off x="9542609" y="6557249"/>
              <a:ext cx="334818" cy="10118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1" name="Rettangolo arrotondato 20">
              <a:extLst>
                <a:ext uri="{FF2B5EF4-FFF2-40B4-BE49-F238E27FC236}">
                  <a16:creationId xmlns:a16="http://schemas.microsoft.com/office/drawing/2014/main" id="{B71C8987-517E-104E-83CE-1A7D421A9F49}"/>
                </a:ext>
              </a:extLst>
            </p:cNvPr>
            <p:cNvSpPr/>
            <p:nvPr/>
          </p:nvSpPr>
          <p:spPr>
            <a:xfrm>
              <a:off x="10202715" y="6557248"/>
              <a:ext cx="334818" cy="10118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56E9F979-D22F-4B47-9879-BC32F70CDD6A}"/>
                </a:ext>
              </a:extLst>
            </p:cNvPr>
            <p:cNvCxnSpPr>
              <a:stCxn id="11" idx="5"/>
              <a:endCxn id="12" idx="0"/>
            </p:cNvCxnSpPr>
            <p:nvPr/>
          </p:nvCxnSpPr>
          <p:spPr>
            <a:xfrm>
              <a:off x="9757611" y="5273343"/>
              <a:ext cx="204537" cy="49304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6A835C5E-F1BA-0645-81BB-D49ACB8F3240}"/>
                    </a:ext>
                  </a:extLst>
                </p:cNvPr>
                <p:cNvSpPr txBox="1"/>
                <p:nvPr/>
              </p:nvSpPr>
              <p:spPr>
                <a:xfrm>
                  <a:off x="10251406" y="5742583"/>
                  <a:ext cx="36798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24" name="CasellaDiTesto 23">
                  <a:extLst>
                    <a:ext uri="{FF2B5EF4-FFF2-40B4-BE49-F238E27FC236}">
                      <a16:creationId xmlns:a16="http://schemas.microsoft.com/office/drawing/2014/main" id="{6A835C5E-F1BA-0645-81BB-D49ACB8F32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1406" y="5742583"/>
                  <a:ext cx="367986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Freccia su 27">
            <a:extLst>
              <a:ext uri="{FF2B5EF4-FFF2-40B4-BE49-F238E27FC236}">
                <a16:creationId xmlns:a16="http://schemas.microsoft.com/office/drawing/2014/main" id="{8E2F0F75-1515-924A-9DD5-ADAE662EE1F6}"/>
              </a:ext>
            </a:extLst>
          </p:cNvPr>
          <p:cNvSpPr/>
          <p:nvPr/>
        </p:nvSpPr>
        <p:spPr>
          <a:xfrm rot="20619205">
            <a:off x="9861728" y="2892454"/>
            <a:ext cx="439586" cy="206468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9626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5903FB-AE89-A348-8971-091C4ABE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863" y="2169862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Lezione dell’11 Marzo 2020</a:t>
            </a:r>
          </a:p>
        </p:txBody>
      </p:sp>
    </p:spTree>
    <p:extLst>
      <p:ext uri="{BB962C8B-B14F-4D97-AF65-F5344CB8AC3E}">
        <p14:creationId xmlns:p14="http://schemas.microsoft.com/office/powerpoint/2010/main" val="4197095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B3D66B-01CF-4A4A-ABA7-C0C0C8D35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Rotazioni e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Ricolorazioni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nell’inserimento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A707C48-12C2-3549-85B3-EDBE9349A0B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763" y="1500188"/>
                <a:ext cx="11258550" cy="5357812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Intuitivamente se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è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dal lato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ci sono troppi nodi</a:t>
                </a:r>
              </a:p>
              <a:p>
                <a:pPr marL="0" indent="0">
                  <a:buNone/>
                </a:pP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Esempio</a:t>
                </a:r>
              </a:p>
              <a:p>
                <a:pPr marL="0" indent="0">
                  <a:buNone/>
                </a:pPr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A707C48-12C2-3549-85B3-EDBE9349A0B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763" y="1500188"/>
                <a:ext cx="11258550" cy="5357812"/>
              </a:xfrm>
              <a:blipFill>
                <a:blip r:embed="rId2"/>
                <a:stretch>
                  <a:fillRect l="-1014" t="-18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uppo 38">
            <a:extLst>
              <a:ext uri="{FF2B5EF4-FFF2-40B4-BE49-F238E27FC236}">
                <a16:creationId xmlns:a16="http://schemas.microsoft.com/office/drawing/2014/main" id="{A3396CF5-7F37-204D-9CCB-225D7DCDB338}"/>
              </a:ext>
            </a:extLst>
          </p:cNvPr>
          <p:cNvGrpSpPr/>
          <p:nvPr/>
        </p:nvGrpSpPr>
        <p:grpSpPr>
          <a:xfrm>
            <a:off x="1188244" y="3068328"/>
            <a:ext cx="3130155" cy="2605399"/>
            <a:chOff x="1100734" y="2187576"/>
            <a:chExt cx="3657005" cy="3057315"/>
          </a:xfrm>
        </p:grpSpPr>
        <p:sp>
          <p:nvSpPr>
            <p:cNvPr id="5" name="Anello 4">
              <a:extLst>
                <a:ext uri="{FF2B5EF4-FFF2-40B4-BE49-F238E27FC236}">
                  <a16:creationId xmlns:a16="http://schemas.microsoft.com/office/drawing/2014/main" id="{8F8419DB-BDA6-FF4F-9AE2-D6F0602DD305}"/>
                </a:ext>
              </a:extLst>
            </p:cNvPr>
            <p:cNvSpPr/>
            <p:nvPr/>
          </p:nvSpPr>
          <p:spPr>
            <a:xfrm>
              <a:off x="1800821" y="2187576"/>
              <a:ext cx="971550" cy="1000125"/>
            </a:xfrm>
            <a:prstGeom prst="donut">
              <a:avLst>
                <a:gd name="adj" fmla="val 11736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6" name="Anello 5">
              <a:extLst>
                <a:ext uri="{FF2B5EF4-FFF2-40B4-BE49-F238E27FC236}">
                  <a16:creationId xmlns:a16="http://schemas.microsoft.com/office/drawing/2014/main" id="{040C4294-D4D9-4348-9ED7-33210AAA7697}"/>
                </a:ext>
              </a:extLst>
            </p:cNvPr>
            <p:cNvSpPr/>
            <p:nvPr/>
          </p:nvSpPr>
          <p:spPr>
            <a:xfrm>
              <a:off x="2896196" y="3402807"/>
              <a:ext cx="971550" cy="1000125"/>
            </a:xfrm>
            <a:prstGeom prst="donut">
              <a:avLst>
                <a:gd name="adj" fmla="val 1173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6B0B2F78-B138-F44C-B528-1A091BDD06CA}"/>
                </a:ext>
              </a:extLst>
            </p:cNvPr>
            <p:cNvCxnSpPr>
              <a:cxnSpLocks/>
              <a:stCxn id="5" idx="5"/>
              <a:endCxn id="6" idx="1"/>
            </p:cNvCxnSpPr>
            <p:nvPr/>
          </p:nvCxnSpPr>
          <p:spPr>
            <a:xfrm>
              <a:off x="2630091" y="3041236"/>
              <a:ext cx="408385" cy="508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E1B3988D-378E-5242-8C9B-3B53F8E2D1A3}"/>
                </a:ext>
              </a:extLst>
            </p:cNvPr>
            <p:cNvCxnSpPr>
              <a:cxnSpLocks/>
              <a:stCxn id="6" idx="5"/>
              <a:endCxn id="13" idx="0"/>
            </p:cNvCxnSpPr>
            <p:nvPr/>
          </p:nvCxnSpPr>
          <p:spPr>
            <a:xfrm>
              <a:off x="3725466" y="4256467"/>
              <a:ext cx="682230" cy="73601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tangolo arrotondato 9">
              <a:extLst>
                <a:ext uri="{FF2B5EF4-FFF2-40B4-BE49-F238E27FC236}">
                  <a16:creationId xmlns:a16="http://schemas.microsoft.com/office/drawing/2014/main" id="{F355407D-4416-9A4C-899D-6B6680D11DEF}"/>
                </a:ext>
              </a:extLst>
            </p:cNvPr>
            <p:cNvSpPr/>
            <p:nvPr/>
          </p:nvSpPr>
          <p:spPr>
            <a:xfrm>
              <a:off x="1100734" y="3752850"/>
              <a:ext cx="700087" cy="204788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arrotondato 10">
              <a:extLst>
                <a:ext uri="{FF2B5EF4-FFF2-40B4-BE49-F238E27FC236}">
                  <a16:creationId xmlns:a16="http://schemas.microsoft.com/office/drawing/2014/main" id="{DAC41E2C-1059-CB45-89C4-A10AFC8F77D1}"/>
                </a:ext>
              </a:extLst>
            </p:cNvPr>
            <p:cNvSpPr/>
            <p:nvPr/>
          </p:nvSpPr>
          <p:spPr>
            <a:xfrm>
              <a:off x="2196109" y="5002004"/>
              <a:ext cx="700087" cy="24288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arrotondato 12">
              <a:extLst>
                <a:ext uri="{FF2B5EF4-FFF2-40B4-BE49-F238E27FC236}">
                  <a16:creationId xmlns:a16="http://schemas.microsoft.com/office/drawing/2014/main" id="{E9495290-58F8-264B-8DA6-60F445AEC92D}"/>
                </a:ext>
              </a:extLst>
            </p:cNvPr>
            <p:cNvSpPr/>
            <p:nvPr/>
          </p:nvSpPr>
          <p:spPr>
            <a:xfrm>
              <a:off x="4057652" y="4992480"/>
              <a:ext cx="700087" cy="242887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FBBA522A-C2BB-5E4F-AE42-B3DFCF0A501E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1443635" y="3041236"/>
              <a:ext cx="499466" cy="711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3E9D524E-709B-C247-AD4C-751DBE3E3444}"/>
                </a:ext>
              </a:extLst>
            </p:cNvPr>
            <p:cNvCxnSpPr/>
            <p:nvPr/>
          </p:nvCxnSpPr>
          <p:spPr>
            <a:xfrm flipH="1">
              <a:off x="2608363" y="4280866"/>
              <a:ext cx="499466" cy="7116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136CE88E-2E08-BC49-90CD-DB1D509E3FAB}"/>
                </a:ext>
              </a:extLst>
            </p:cNvPr>
            <p:cNvSpPr txBox="1"/>
            <p:nvPr/>
          </p:nvSpPr>
          <p:spPr>
            <a:xfrm flipH="1">
              <a:off x="2126319" y="2502972"/>
              <a:ext cx="2126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1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AA718DC2-0E75-C240-B602-E8097B0DEF8E}"/>
                </a:ext>
              </a:extLst>
            </p:cNvPr>
            <p:cNvSpPr txBox="1"/>
            <p:nvPr/>
          </p:nvSpPr>
          <p:spPr>
            <a:xfrm>
              <a:off x="3273396" y="371820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2</a:t>
              </a:r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A9880F9A-5DAA-474E-8C64-590088A193C7}"/>
              </a:ext>
            </a:extLst>
          </p:cNvPr>
          <p:cNvGrpSpPr/>
          <p:nvPr/>
        </p:nvGrpSpPr>
        <p:grpSpPr>
          <a:xfrm>
            <a:off x="7337905" y="3068328"/>
            <a:ext cx="4087333" cy="3421371"/>
            <a:chOff x="7337905" y="3068328"/>
            <a:chExt cx="4087333" cy="3421371"/>
          </a:xfrm>
        </p:grpSpPr>
        <p:sp>
          <p:nvSpPr>
            <p:cNvPr id="22" name="Anello 21">
              <a:extLst>
                <a:ext uri="{FF2B5EF4-FFF2-40B4-BE49-F238E27FC236}">
                  <a16:creationId xmlns:a16="http://schemas.microsoft.com/office/drawing/2014/main" id="{145B077C-1473-B248-B38B-CF8B2E6D6339}"/>
                </a:ext>
              </a:extLst>
            </p:cNvPr>
            <p:cNvSpPr/>
            <p:nvPr/>
          </p:nvSpPr>
          <p:spPr>
            <a:xfrm>
              <a:off x="7947351" y="3068328"/>
              <a:ext cx="845762" cy="819880"/>
            </a:xfrm>
            <a:prstGeom prst="donut">
              <a:avLst>
                <a:gd name="adj" fmla="val 11736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23" name="Anello 22">
              <a:extLst>
                <a:ext uri="{FF2B5EF4-FFF2-40B4-BE49-F238E27FC236}">
                  <a16:creationId xmlns:a16="http://schemas.microsoft.com/office/drawing/2014/main" id="{ABA4B5D6-60CE-624F-8CB3-2CDA2FA296A1}"/>
                </a:ext>
              </a:extLst>
            </p:cNvPr>
            <p:cNvSpPr/>
            <p:nvPr/>
          </p:nvSpPr>
          <p:spPr>
            <a:xfrm>
              <a:off x="8900907" y="4064547"/>
              <a:ext cx="845762" cy="819880"/>
            </a:xfrm>
            <a:prstGeom prst="donut">
              <a:avLst>
                <a:gd name="adj" fmla="val 1173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24" name="Anello 23">
              <a:extLst>
                <a:ext uri="{FF2B5EF4-FFF2-40B4-BE49-F238E27FC236}">
                  <a16:creationId xmlns:a16="http://schemas.microsoft.com/office/drawing/2014/main" id="{85AABFF4-153B-D44A-B9FA-29B9AD2DA041}"/>
                </a:ext>
              </a:extLst>
            </p:cNvPr>
            <p:cNvSpPr/>
            <p:nvPr/>
          </p:nvSpPr>
          <p:spPr>
            <a:xfrm>
              <a:off x="9970030" y="5114125"/>
              <a:ext cx="845762" cy="819880"/>
            </a:xfrm>
            <a:prstGeom prst="donut">
              <a:avLst>
                <a:gd name="adj" fmla="val 1173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2C5689E6-B073-A141-A1F4-A9AAE089376F}"/>
                </a:ext>
              </a:extLst>
            </p:cNvPr>
            <p:cNvCxnSpPr>
              <a:stCxn id="22" idx="5"/>
              <a:endCxn id="23" idx="1"/>
            </p:cNvCxnSpPr>
            <p:nvPr/>
          </p:nvCxnSpPr>
          <p:spPr>
            <a:xfrm>
              <a:off x="8669255" y="3768139"/>
              <a:ext cx="355511" cy="416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21F005CF-75A6-3C4B-A484-C4DF8CEFD064}"/>
                </a:ext>
              </a:extLst>
            </p:cNvPr>
            <p:cNvCxnSpPr>
              <a:stCxn id="23" idx="5"/>
              <a:endCxn id="24" idx="1"/>
            </p:cNvCxnSpPr>
            <p:nvPr/>
          </p:nvCxnSpPr>
          <p:spPr>
            <a:xfrm>
              <a:off x="9622810" y="4764359"/>
              <a:ext cx="471078" cy="469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ttangolo arrotondato 26">
              <a:extLst>
                <a:ext uri="{FF2B5EF4-FFF2-40B4-BE49-F238E27FC236}">
                  <a16:creationId xmlns:a16="http://schemas.microsoft.com/office/drawing/2014/main" id="{7D79A9BA-D474-F046-B049-9028A6A2407A}"/>
                </a:ext>
              </a:extLst>
            </p:cNvPr>
            <p:cNvSpPr/>
            <p:nvPr/>
          </p:nvSpPr>
          <p:spPr>
            <a:xfrm>
              <a:off x="7337905" y="4351505"/>
              <a:ext cx="609446" cy="16788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8" name="Rettangolo arrotondato 27">
              <a:extLst>
                <a:ext uri="{FF2B5EF4-FFF2-40B4-BE49-F238E27FC236}">
                  <a16:creationId xmlns:a16="http://schemas.microsoft.com/office/drawing/2014/main" id="{33DF291B-726F-D24B-B8FA-D19ED329A90B}"/>
                </a:ext>
              </a:extLst>
            </p:cNvPr>
            <p:cNvSpPr/>
            <p:nvPr/>
          </p:nvSpPr>
          <p:spPr>
            <a:xfrm>
              <a:off x="8291461" y="5375533"/>
              <a:ext cx="609446" cy="19911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29" name="Rettangolo arrotondato 28">
              <a:extLst>
                <a:ext uri="{FF2B5EF4-FFF2-40B4-BE49-F238E27FC236}">
                  <a16:creationId xmlns:a16="http://schemas.microsoft.com/office/drawing/2014/main" id="{585ADDF2-F261-6A40-9942-FE1F16574F31}"/>
                </a:ext>
              </a:extLst>
            </p:cNvPr>
            <p:cNvSpPr/>
            <p:nvPr/>
          </p:nvSpPr>
          <p:spPr>
            <a:xfrm>
              <a:off x="9360583" y="6283772"/>
              <a:ext cx="609446" cy="19911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30" name="Rettangolo arrotondato 29">
              <a:extLst>
                <a:ext uri="{FF2B5EF4-FFF2-40B4-BE49-F238E27FC236}">
                  <a16:creationId xmlns:a16="http://schemas.microsoft.com/office/drawing/2014/main" id="{EE5FDDC0-D9C0-9C4E-A7A8-00F99B32D5FE}"/>
                </a:ext>
              </a:extLst>
            </p:cNvPr>
            <p:cNvSpPr/>
            <p:nvPr/>
          </p:nvSpPr>
          <p:spPr>
            <a:xfrm>
              <a:off x="10815792" y="6290586"/>
              <a:ext cx="609446" cy="19911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12E9325F-CE26-D446-89A3-F99C1F8E557F}"/>
                </a:ext>
              </a:extLst>
            </p:cNvPr>
            <p:cNvCxnSpPr>
              <a:stCxn id="22" idx="3"/>
            </p:cNvCxnSpPr>
            <p:nvPr/>
          </p:nvCxnSpPr>
          <p:spPr>
            <a:xfrm flipH="1">
              <a:off x="7636410" y="3768139"/>
              <a:ext cx="434800" cy="5833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8519AAB8-CF92-8547-9D2B-1DFDC100D487}"/>
                </a:ext>
              </a:extLst>
            </p:cNvPr>
            <p:cNvCxnSpPr/>
            <p:nvPr/>
          </p:nvCxnSpPr>
          <p:spPr>
            <a:xfrm flipH="1">
              <a:off x="8650340" y="4784361"/>
              <a:ext cx="434800" cy="5833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1B0F702B-99A3-404C-B113-5EE93349F3BA}"/>
                </a:ext>
              </a:extLst>
            </p:cNvPr>
            <p:cNvCxnSpPr>
              <a:endCxn id="30" idx="0"/>
            </p:cNvCxnSpPr>
            <p:nvPr/>
          </p:nvCxnSpPr>
          <p:spPr>
            <a:xfrm>
              <a:off x="10720956" y="5820783"/>
              <a:ext cx="399560" cy="4698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6EE26718-15BA-8F48-8119-C2C7AB1B0073}"/>
                </a:ext>
              </a:extLst>
            </p:cNvPr>
            <p:cNvCxnSpPr>
              <a:stCxn id="24" idx="3"/>
            </p:cNvCxnSpPr>
            <p:nvPr/>
          </p:nvCxnSpPr>
          <p:spPr>
            <a:xfrm flipH="1">
              <a:off x="9665306" y="5813937"/>
              <a:ext cx="428582" cy="469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0D580263-8CE5-0046-A4E2-2DAE702C7926}"/>
                </a:ext>
              </a:extLst>
            </p:cNvPr>
            <p:cNvSpPr txBox="1"/>
            <p:nvPr/>
          </p:nvSpPr>
          <p:spPr>
            <a:xfrm flipH="1">
              <a:off x="8230706" y="3326883"/>
              <a:ext cx="185130" cy="302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1</a:t>
              </a:r>
            </a:p>
          </p:txBody>
        </p:sp>
        <p:sp>
          <p:nvSpPr>
            <p:cNvPr id="36" name="CasellaDiTesto 35">
              <a:extLst>
                <a:ext uri="{FF2B5EF4-FFF2-40B4-BE49-F238E27FC236}">
                  <a16:creationId xmlns:a16="http://schemas.microsoft.com/office/drawing/2014/main" id="{12632E90-71CD-1A41-B876-07B92C229CAA}"/>
                </a:ext>
              </a:extLst>
            </p:cNvPr>
            <p:cNvSpPr txBox="1"/>
            <p:nvPr/>
          </p:nvSpPr>
          <p:spPr>
            <a:xfrm>
              <a:off x="9229270" y="4323102"/>
              <a:ext cx="262626" cy="302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2</a:t>
              </a:r>
            </a:p>
          </p:txBody>
        </p:sp>
        <p:sp>
          <p:nvSpPr>
            <p:cNvPr id="37" name="CasellaDiTesto 36">
              <a:extLst>
                <a:ext uri="{FF2B5EF4-FFF2-40B4-BE49-F238E27FC236}">
                  <a16:creationId xmlns:a16="http://schemas.microsoft.com/office/drawing/2014/main" id="{654BB78B-5141-0942-8B26-80D741A91774}"/>
                </a:ext>
              </a:extLst>
            </p:cNvPr>
            <p:cNvSpPr txBox="1"/>
            <p:nvPr/>
          </p:nvSpPr>
          <p:spPr>
            <a:xfrm>
              <a:off x="10261598" y="5387073"/>
              <a:ext cx="262626" cy="302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E68013CD-7595-8946-B230-09EA0E6BBDD3}"/>
                  </a:ext>
                </a:extLst>
              </p:cNvPr>
              <p:cNvSpPr txBox="1"/>
              <p:nvPr/>
            </p:nvSpPr>
            <p:spPr>
              <a:xfrm>
                <a:off x="10895788" y="5347643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E68013CD-7595-8946-B230-09EA0E6BB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95788" y="5347643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1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9200CC7-C550-1346-9AF1-EC6094EF0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Rotazioni e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Ricolorazioni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nell’inserimento</a:t>
            </a:r>
            <a:endParaRPr lang="it-IT" dirty="0"/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5787E1E2-51F1-5148-A9F9-2BDFDCE36E6C}"/>
              </a:ext>
            </a:extLst>
          </p:cNvPr>
          <p:cNvGrpSpPr/>
          <p:nvPr/>
        </p:nvGrpSpPr>
        <p:grpSpPr>
          <a:xfrm>
            <a:off x="1962400" y="2095848"/>
            <a:ext cx="4087333" cy="3421371"/>
            <a:chOff x="7337905" y="3068328"/>
            <a:chExt cx="4087333" cy="3421371"/>
          </a:xfrm>
        </p:grpSpPr>
        <p:sp>
          <p:nvSpPr>
            <p:cNvPr id="5" name="Anello 4">
              <a:extLst>
                <a:ext uri="{FF2B5EF4-FFF2-40B4-BE49-F238E27FC236}">
                  <a16:creationId xmlns:a16="http://schemas.microsoft.com/office/drawing/2014/main" id="{34CDAC68-D432-F64E-88FD-99ED9CCAFFF2}"/>
                </a:ext>
              </a:extLst>
            </p:cNvPr>
            <p:cNvSpPr/>
            <p:nvPr/>
          </p:nvSpPr>
          <p:spPr>
            <a:xfrm>
              <a:off x="7947351" y="3068328"/>
              <a:ext cx="845762" cy="819880"/>
            </a:xfrm>
            <a:prstGeom prst="donut">
              <a:avLst>
                <a:gd name="adj" fmla="val 11736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6" name="Anello 5">
              <a:extLst>
                <a:ext uri="{FF2B5EF4-FFF2-40B4-BE49-F238E27FC236}">
                  <a16:creationId xmlns:a16="http://schemas.microsoft.com/office/drawing/2014/main" id="{3497A12E-E60A-5F47-B427-0AFF066BC8D8}"/>
                </a:ext>
              </a:extLst>
            </p:cNvPr>
            <p:cNvSpPr/>
            <p:nvPr/>
          </p:nvSpPr>
          <p:spPr>
            <a:xfrm>
              <a:off x="8900907" y="4064547"/>
              <a:ext cx="845762" cy="819880"/>
            </a:xfrm>
            <a:prstGeom prst="donut">
              <a:avLst>
                <a:gd name="adj" fmla="val 1173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7" name="Anello 6">
              <a:extLst>
                <a:ext uri="{FF2B5EF4-FFF2-40B4-BE49-F238E27FC236}">
                  <a16:creationId xmlns:a16="http://schemas.microsoft.com/office/drawing/2014/main" id="{22BA54AE-7517-9849-B915-22ACF4D011C2}"/>
                </a:ext>
              </a:extLst>
            </p:cNvPr>
            <p:cNvSpPr/>
            <p:nvPr/>
          </p:nvSpPr>
          <p:spPr>
            <a:xfrm>
              <a:off x="9970030" y="5114125"/>
              <a:ext cx="845762" cy="819880"/>
            </a:xfrm>
            <a:prstGeom prst="donut">
              <a:avLst>
                <a:gd name="adj" fmla="val 11736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15F15BD2-3AEF-0F4A-A74A-E9DAE8E5146C}"/>
                </a:ext>
              </a:extLst>
            </p:cNvPr>
            <p:cNvCxnSpPr>
              <a:stCxn id="5" idx="5"/>
              <a:endCxn id="6" idx="1"/>
            </p:cNvCxnSpPr>
            <p:nvPr/>
          </p:nvCxnSpPr>
          <p:spPr>
            <a:xfrm>
              <a:off x="8669255" y="3768139"/>
              <a:ext cx="355511" cy="4164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5D5921AD-4D6C-E34B-AC10-E13289EFD2BC}"/>
                </a:ext>
              </a:extLst>
            </p:cNvPr>
            <p:cNvCxnSpPr>
              <a:stCxn id="6" idx="5"/>
              <a:endCxn id="7" idx="1"/>
            </p:cNvCxnSpPr>
            <p:nvPr/>
          </p:nvCxnSpPr>
          <p:spPr>
            <a:xfrm>
              <a:off x="9622810" y="4764359"/>
              <a:ext cx="471078" cy="469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ttangolo arrotondato 9">
              <a:extLst>
                <a:ext uri="{FF2B5EF4-FFF2-40B4-BE49-F238E27FC236}">
                  <a16:creationId xmlns:a16="http://schemas.microsoft.com/office/drawing/2014/main" id="{4AEB5806-8F2F-B149-8DA1-C45718D9E403}"/>
                </a:ext>
              </a:extLst>
            </p:cNvPr>
            <p:cNvSpPr/>
            <p:nvPr/>
          </p:nvSpPr>
          <p:spPr>
            <a:xfrm>
              <a:off x="7337905" y="4351505"/>
              <a:ext cx="609446" cy="167881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arrotondato 10">
              <a:extLst>
                <a:ext uri="{FF2B5EF4-FFF2-40B4-BE49-F238E27FC236}">
                  <a16:creationId xmlns:a16="http://schemas.microsoft.com/office/drawing/2014/main" id="{F8F0D481-978C-6740-AC2C-58B26428439C}"/>
                </a:ext>
              </a:extLst>
            </p:cNvPr>
            <p:cNvSpPr/>
            <p:nvPr/>
          </p:nvSpPr>
          <p:spPr>
            <a:xfrm>
              <a:off x="8291461" y="5375533"/>
              <a:ext cx="609446" cy="19911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arrotondato 11">
              <a:extLst>
                <a:ext uri="{FF2B5EF4-FFF2-40B4-BE49-F238E27FC236}">
                  <a16:creationId xmlns:a16="http://schemas.microsoft.com/office/drawing/2014/main" id="{58520C30-05D7-AD46-8273-339AE09DFDE7}"/>
                </a:ext>
              </a:extLst>
            </p:cNvPr>
            <p:cNvSpPr/>
            <p:nvPr/>
          </p:nvSpPr>
          <p:spPr>
            <a:xfrm>
              <a:off x="9360583" y="6283772"/>
              <a:ext cx="609446" cy="19911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arrotondato 12">
              <a:extLst>
                <a:ext uri="{FF2B5EF4-FFF2-40B4-BE49-F238E27FC236}">
                  <a16:creationId xmlns:a16="http://schemas.microsoft.com/office/drawing/2014/main" id="{25B5A3D5-EFA4-3F4C-9162-B370678A6A95}"/>
                </a:ext>
              </a:extLst>
            </p:cNvPr>
            <p:cNvSpPr/>
            <p:nvPr/>
          </p:nvSpPr>
          <p:spPr>
            <a:xfrm>
              <a:off x="10815792" y="6290586"/>
              <a:ext cx="609446" cy="19911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4FDB4BB6-D7F7-AC4A-9A57-D58B3887CCB2}"/>
                </a:ext>
              </a:extLst>
            </p:cNvPr>
            <p:cNvCxnSpPr>
              <a:stCxn id="5" idx="3"/>
            </p:cNvCxnSpPr>
            <p:nvPr/>
          </p:nvCxnSpPr>
          <p:spPr>
            <a:xfrm flipH="1">
              <a:off x="7636410" y="3768139"/>
              <a:ext cx="434800" cy="5833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5525FB8C-B2EE-C243-AF5D-0DB88DFF3B7E}"/>
                </a:ext>
              </a:extLst>
            </p:cNvPr>
            <p:cNvCxnSpPr/>
            <p:nvPr/>
          </p:nvCxnSpPr>
          <p:spPr>
            <a:xfrm flipH="1">
              <a:off x="8650340" y="4784361"/>
              <a:ext cx="434800" cy="5833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E1722968-31D0-EB43-AE06-6DF4FB6262B2}"/>
                </a:ext>
              </a:extLst>
            </p:cNvPr>
            <p:cNvCxnSpPr>
              <a:endCxn id="13" idx="0"/>
            </p:cNvCxnSpPr>
            <p:nvPr/>
          </p:nvCxnSpPr>
          <p:spPr>
            <a:xfrm>
              <a:off x="10720956" y="5820783"/>
              <a:ext cx="399560" cy="4698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2F0D0541-BB82-9B44-A90E-8CAFEAA0D7F7}"/>
                </a:ext>
              </a:extLst>
            </p:cNvPr>
            <p:cNvCxnSpPr>
              <a:stCxn id="7" idx="3"/>
            </p:cNvCxnSpPr>
            <p:nvPr/>
          </p:nvCxnSpPr>
          <p:spPr>
            <a:xfrm flipH="1">
              <a:off x="9665306" y="5813937"/>
              <a:ext cx="428582" cy="4698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asellaDiTesto 17">
              <a:extLst>
                <a:ext uri="{FF2B5EF4-FFF2-40B4-BE49-F238E27FC236}">
                  <a16:creationId xmlns:a16="http://schemas.microsoft.com/office/drawing/2014/main" id="{67B82EFA-2481-E947-A74E-46C11D0438CA}"/>
                </a:ext>
              </a:extLst>
            </p:cNvPr>
            <p:cNvSpPr txBox="1"/>
            <p:nvPr/>
          </p:nvSpPr>
          <p:spPr>
            <a:xfrm flipH="1">
              <a:off x="8230706" y="3326883"/>
              <a:ext cx="185130" cy="302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1</a:t>
              </a:r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468055A0-C8CF-5E4C-B573-C38BC356E393}"/>
                </a:ext>
              </a:extLst>
            </p:cNvPr>
            <p:cNvSpPr txBox="1"/>
            <p:nvPr/>
          </p:nvSpPr>
          <p:spPr>
            <a:xfrm>
              <a:off x="9229270" y="4323102"/>
              <a:ext cx="262626" cy="302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2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0BDF0B8D-5459-E940-ACA8-CD7DEC9D0B30}"/>
                </a:ext>
              </a:extLst>
            </p:cNvPr>
            <p:cNvSpPr txBox="1"/>
            <p:nvPr/>
          </p:nvSpPr>
          <p:spPr>
            <a:xfrm>
              <a:off x="10261598" y="5387073"/>
              <a:ext cx="262626" cy="3027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3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1EE3F381-E6AC-7D4E-AEB3-83070991B3D0}"/>
                  </a:ext>
                </a:extLst>
              </p:cNvPr>
              <p:cNvSpPr txBox="1"/>
              <p:nvPr/>
            </p:nvSpPr>
            <p:spPr>
              <a:xfrm>
                <a:off x="6096000" y="2095848"/>
                <a:ext cx="4889737" cy="20928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>
                    <a:solidFill>
                      <a:schemeClr val="accent1">
                        <a:lumMod val="50000"/>
                      </a:schemeClr>
                    </a:solidFill>
                  </a:rPr>
                  <a:t>Dobbiamo trovare un modo per </a:t>
                </a:r>
              </a:p>
              <a:p>
                <a:r>
                  <a:rPr lang="it-IT" sz="2800" dirty="0">
                    <a:solidFill>
                      <a:schemeClr val="accent1">
                        <a:lumMod val="50000"/>
                      </a:schemeClr>
                    </a:solidFill>
                  </a:rPr>
                  <a:t>spostare del «peso» (dei nodi)</a:t>
                </a:r>
              </a:p>
              <a:p>
                <a:r>
                  <a:rPr lang="it-IT" sz="2800" dirty="0">
                    <a:solidFill>
                      <a:schemeClr val="accent1">
                        <a:lumMod val="50000"/>
                      </a:schemeClr>
                    </a:solidFill>
                  </a:rPr>
                  <a:t> dal lato opposto a quello di </a:t>
                </a:r>
                <a14:m>
                  <m:oMath xmlns:m="http://schemas.openxmlformats.org/officeDocument/2006/math">
                    <m:r>
                      <a:rPr lang="it-IT" sz="28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sz="28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sz="2800" dirty="0">
                    <a:solidFill>
                      <a:schemeClr val="accent1">
                        <a:lumMod val="50000"/>
                      </a:schemeClr>
                    </a:solidFill>
                  </a:rPr>
                  <a:t>ovvero dal lato dello Zio di </a:t>
                </a:r>
                <a14:m>
                  <m:oMath xmlns:m="http://schemas.openxmlformats.org/officeDocument/2006/math">
                    <m:r>
                      <a:rPr lang="it-IT" sz="28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sz="28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21" name="CasellaDiTesto 20">
                <a:extLst>
                  <a:ext uri="{FF2B5EF4-FFF2-40B4-BE49-F238E27FC236}">
                    <a16:creationId xmlns:a16="http://schemas.microsoft.com/office/drawing/2014/main" id="{1EE3F381-E6AC-7D4E-AEB3-83070991B3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2095848"/>
                <a:ext cx="4889737" cy="2092881"/>
              </a:xfrm>
              <a:prstGeom prst="rect">
                <a:avLst/>
              </a:prstGeom>
              <a:blipFill>
                <a:blip r:embed="rId2"/>
                <a:stretch>
                  <a:fillRect l="-2857" t="-3012" r="-1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BFC5D881-C35B-0346-91FD-D7AFCA2289BF}"/>
                  </a:ext>
                </a:extLst>
              </p:cNvPr>
              <p:cNvSpPr txBox="1"/>
              <p:nvPr/>
            </p:nvSpPr>
            <p:spPr>
              <a:xfrm>
                <a:off x="5440287" y="4348031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2" name="CasellaDiTesto 21">
                <a:extLst>
                  <a:ext uri="{FF2B5EF4-FFF2-40B4-BE49-F238E27FC236}">
                    <a16:creationId xmlns:a16="http://schemas.microsoft.com/office/drawing/2014/main" id="{BFC5D881-C35B-0346-91FD-D7AFCA228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287" y="4348031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42F59D63-FCA4-C84E-A636-DFA4B3F05522}"/>
                  </a:ext>
                </a:extLst>
              </p:cNvPr>
              <p:cNvSpPr txBox="1"/>
              <p:nvPr/>
            </p:nvSpPr>
            <p:spPr>
              <a:xfrm>
                <a:off x="4371164" y="3092067"/>
                <a:ext cx="116390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𝑝𝑎𝑟𝑒𝑛𝑡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5" name="CasellaDiTesto 24">
                <a:extLst>
                  <a:ext uri="{FF2B5EF4-FFF2-40B4-BE49-F238E27FC236}">
                    <a16:creationId xmlns:a16="http://schemas.microsoft.com/office/drawing/2014/main" id="{42F59D63-FCA4-C84E-A636-DFA4B3F05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1164" y="3092067"/>
                <a:ext cx="1163908" cy="369332"/>
              </a:xfrm>
              <a:prstGeom prst="rect">
                <a:avLst/>
              </a:prstGeom>
              <a:blipFill>
                <a:blip r:embed="rId4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E70B4641-2BBC-9B4D-83F1-FD7F6B1FD929}"/>
                  </a:ext>
                </a:extLst>
              </p:cNvPr>
              <p:cNvSpPr txBox="1"/>
              <p:nvPr/>
            </p:nvSpPr>
            <p:spPr>
              <a:xfrm>
                <a:off x="3525402" y="2137814"/>
                <a:ext cx="12320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Nonno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6" name="CasellaDiTesto 25">
                <a:extLst>
                  <a:ext uri="{FF2B5EF4-FFF2-40B4-BE49-F238E27FC236}">
                    <a16:creationId xmlns:a16="http://schemas.microsoft.com/office/drawing/2014/main" id="{E70B4641-2BBC-9B4D-83F1-FD7F6B1FD9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5402" y="2137814"/>
                <a:ext cx="1232004" cy="369332"/>
              </a:xfrm>
              <a:prstGeom prst="rect">
                <a:avLst/>
              </a:prstGeom>
              <a:blipFill>
                <a:blip r:embed="rId5"/>
                <a:stretch>
                  <a:fillRect l="-4082" t="-6897" b="-241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E92768F-BEF4-1449-A5ED-937BA7E3AD98}"/>
                  </a:ext>
                </a:extLst>
              </p:cNvPr>
              <p:cNvSpPr txBox="1"/>
              <p:nvPr/>
            </p:nvSpPr>
            <p:spPr>
              <a:xfrm>
                <a:off x="780940" y="3276733"/>
                <a:ext cx="8777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Zio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27" name="CasellaDiTesto 26">
                <a:extLst>
                  <a:ext uri="{FF2B5EF4-FFF2-40B4-BE49-F238E27FC236}">
                    <a16:creationId xmlns:a16="http://schemas.microsoft.com/office/drawing/2014/main" id="{2E92768F-BEF4-1449-A5ED-937BA7E3AD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940" y="3276733"/>
                <a:ext cx="877741" cy="369332"/>
              </a:xfrm>
              <a:prstGeom prst="rect">
                <a:avLst/>
              </a:prstGeom>
              <a:blipFill>
                <a:blip r:embed="rId6"/>
                <a:stretch>
                  <a:fillRect l="-4225" t="-6667" b="-2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91328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A6D824-5875-E543-8B39-0993ADFA2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Rotazioni e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Ricolorazioni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nell’inserimento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109527A-99A5-3E46-8022-17A5F0DF943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In sostanza ci saranno da gestire </a:t>
                </a:r>
                <a:r>
                  <a:rPr lang="it-IT" u="sng" dirty="0">
                    <a:solidFill>
                      <a:schemeClr val="accent1">
                        <a:lumMod val="50000"/>
                      </a:schemeClr>
                    </a:solidFill>
                  </a:rPr>
                  <a:t>3 casi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Il nodo da guardare per capire in che caso ci troviamo sarà lo </a:t>
                </a:r>
                <a:r>
                  <a:rPr lang="it-IT" u="sng" dirty="0">
                    <a:solidFill>
                      <a:schemeClr val="accent1">
                        <a:lumMod val="50000"/>
                      </a:schemeClr>
                    </a:solidFill>
                  </a:rPr>
                  <a:t>Zio di </a:t>
                </a:r>
                <a14:m>
                  <m:oMath xmlns:m="http://schemas.openxmlformats.org/officeDocument/2006/math">
                    <m:r>
                      <a:rPr lang="it-IT" i="1" u="sng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u="sng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Attenzione perché nello spiegare i casi </a:t>
                </a:r>
                <a:r>
                  <a:rPr lang="it-IT" u="sng" dirty="0">
                    <a:solidFill>
                      <a:schemeClr val="accent1">
                        <a:lumMod val="50000"/>
                      </a:schemeClr>
                    </a:solidFill>
                  </a:rPr>
                  <a:t>non seguo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l’ordine seguito dal libro di testo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109527A-99A5-3E46-8022-17A5F0DF94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50146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BF7FC56-15DD-4F4B-BE13-D1B3A38EAB5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</p:spPr>
            <p:txBody>
              <a:bodyPr>
                <a:normAutofit fontScale="90000"/>
              </a:bodyPr>
              <a:lstStyle/>
              <a:p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Caso Fortunato: </a:t>
                </a:r>
                <a:b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Lo Zio di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dirty="0" err="1"/>
                  <a:t>black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ed è «opposto a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»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9BF7FC56-15DD-4F4B-BE13-D1B3A38EAB5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500062"/>
                <a:ext cx="10515600" cy="1325563"/>
              </a:xfrm>
              <a:blipFill>
                <a:blip r:embed="rId2"/>
                <a:stretch>
                  <a:fillRect l="-2051" t="-264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uppo 14">
            <a:extLst>
              <a:ext uri="{FF2B5EF4-FFF2-40B4-BE49-F238E27FC236}">
                <a16:creationId xmlns:a16="http://schemas.microsoft.com/office/drawing/2014/main" id="{E28872E9-7981-D14A-B869-2F792E6B4C4D}"/>
              </a:ext>
            </a:extLst>
          </p:cNvPr>
          <p:cNvGrpSpPr/>
          <p:nvPr/>
        </p:nvGrpSpPr>
        <p:grpSpPr>
          <a:xfrm>
            <a:off x="838200" y="1850142"/>
            <a:ext cx="11353800" cy="3136779"/>
            <a:chOff x="838200" y="1850142"/>
            <a:chExt cx="11353800" cy="313677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94130D9B-61CB-AE48-A259-F9F25443F900}"/>
                    </a:ext>
                  </a:extLst>
                </p:cNvPr>
                <p:cNvSpPr txBox="1"/>
                <p:nvPr/>
              </p:nvSpPr>
              <p:spPr>
                <a:xfrm>
                  <a:off x="1885950" y="3520925"/>
                  <a:ext cx="675506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94130D9B-61CB-AE48-A259-F9F25443F9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5950" y="3520925"/>
                  <a:ext cx="675506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CC103976-FD17-0B4A-8247-73030A4CEAE4}"/>
                    </a:ext>
                  </a:extLst>
                </p:cNvPr>
                <p:cNvSpPr txBox="1"/>
                <p:nvPr/>
              </p:nvSpPr>
              <p:spPr>
                <a:xfrm>
                  <a:off x="5287478" y="2643188"/>
                  <a:ext cx="87774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dirty="0"/>
                    <a:t>Zio di </a:t>
                  </a:r>
                  <a14:m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CC103976-FD17-0B4A-8247-73030A4CEA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87478" y="2643188"/>
                  <a:ext cx="87774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4286" t="-6667" b="-2333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22FE795-580F-F24E-812C-7AD99104143B}"/>
                </a:ext>
              </a:extLst>
            </p:cNvPr>
            <p:cNvSpPr txBox="1"/>
            <p:nvPr/>
          </p:nvSpPr>
          <p:spPr>
            <a:xfrm>
              <a:off x="9418869" y="1940778"/>
              <a:ext cx="2773131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N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 è x</a:t>
              </a:r>
            </a:p>
            <a:p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P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 è il padre</a:t>
              </a:r>
            </a:p>
            <a:p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G è il nonno (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Grand-Parent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  <a:p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U è lo zio (</a:t>
              </a:r>
              <a:r>
                <a:rPr lang="it-IT" dirty="0" err="1">
                  <a:solidFill>
                    <a:schemeClr val="accent1">
                      <a:lumMod val="50000"/>
                    </a:schemeClr>
                  </a:solidFill>
                </a:rPr>
                <a:t>Uncle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)</a:t>
              </a:r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A7ACDE3F-B7AA-F04A-9B84-88A7700B7727}"/>
                </a:ext>
              </a:extLst>
            </p:cNvPr>
            <p:cNvSpPr txBox="1"/>
            <p:nvPr/>
          </p:nvSpPr>
          <p:spPr>
            <a:xfrm>
              <a:off x="838200" y="1850142"/>
              <a:ext cx="23968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Immagine da Wikipedia</a:t>
              </a:r>
            </a:p>
          </p:txBody>
        </p: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9E24A5AF-D66B-F144-BB1B-6A41B1B53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77463" y="2219474"/>
              <a:ext cx="2984066" cy="2767447"/>
            </a:xfrm>
            <a:prstGeom prst="rect">
              <a:avLst/>
            </a:prstGeom>
          </p:spPr>
        </p:pic>
      </p:grp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73EEA929-E69F-4944-9F88-DA92A92F51AB}"/>
              </a:ext>
            </a:extLst>
          </p:cNvPr>
          <p:cNvGrpSpPr/>
          <p:nvPr/>
        </p:nvGrpSpPr>
        <p:grpSpPr>
          <a:xfrm>
            <a:off x="5586413" y="2193227"/>
            <a:ext cx="3832456" cy="3024728"/>
            <a:chOff x="5586413" y="2193227"/>
            <a:chExt cx="3832456" cy="3024728"/>
          </a:xfrm>
        </p:grpSpPr>
        <p:sp>
          <p:nvSpPr>
            <p:cNvPr id="16" name="Freccia destra 15">
              <a:extLst>
                <a:ext uri="{FF2B5EF4-FFF2-40B4-BE49-F238E27FC236}">
                  <a16:creationId xmlns:a16="http://schemas.microsoft.com/office/drawing/2014/main" id="{CF083555-FC7E-E745-9F42-A02C141FDA03}"/>
                </a:ext>
              </a:extLst>
            </p:cNvPr>
            <p:cNvSpPr/>
            <p:nvPr/>
          </p:nvSpPr>
          <p:spPr>
            <a:xfrm>
              <a:off x="5586413" y="3657600"/>
              <a:ext cx="842962" cy="23265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8" name="Immagine 17">
              <a:extLst>
                <a:ext uri="{FF2B5EF4-FFF2-40B4-BE49-F238E27FC236}">
                  <a16:creationId xmlns:a16="http://schemas.microsoft.com/office/drawing/2014/main" id="{6E22B5FC-C03B-6143-BE5B-96107D982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525019" y="2193227"/>
              <a:ext cx="2893850" cy="302472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087935A-161C-A74E-9DAD-4371037BCB74}"/>
                  </a:ext>
                </a:extLst>
              </p:cNvPr>
              <p:cNvSpPr txBox="1"/>
              <p:nvPr/>
            </p:nvSpPr>
            <p:spPr>
              <a:xfrm>
                <a:off x="1804504" y="5273643"/>
                <a:ext cx="858299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800" dirty="0">
                    <a:solidFill>
                      <a:schemeClr val="accent1">
                        <a:lumMod val="50000"/>
                      </a:schemeClr>
                    </a:solidFill>
                  </a:rPr>
                  <a:t>RightRotate(T, </a:t>
                </a:r>
                <a14:m>
                  <m:oMath xmlns:m="http://schemas.openxmlformats.org/officeDocument/2006/math">
                    <m:r>
                      <a:rPr lang="it-IT" sz="28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sz="28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8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𝑝𝑎𝑟𝑒𝑛𝑡</m:t>
                    </m:r>
                    <m:r>
                      <a:rPr lang="it-IT" sz="28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sz="2800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𝑝𝑎𝑟𝑒𝑛𝑡</m:t>
                    </m:r>
                  </m:oMath>
                </a14:m>
                <a:r>
                  <a:rPr lang="it-IT" sz="2800" dirty="0">
                    <a:solidFill>
                      <a:schemeClr val="accent1">
                        <a:lumMod val="50000"/>
                      </a:schemeClr>
                    </a:solidFill>
                  </a:rPr>
                  <a:t>) e </a:t>
                </a:r>
                <a:r>
                  <a:rPr lang="it-IT" sz="2800" dirty="0" err="1">
                    <a:solidFill>
                      <a:schemeClr val="accent1">
                        <a:lumMod val="50000"/>
                      </a:schemeClr>
                    </a:solidFill>
                  </a:rPr>
                  <a:t>Ricolorazione</a:t>
                </a:r>
                <a:r>
                  <a:rPr lang="it-IT" sz="2800" dirty="0">
                    <a:solidFill>
                      <a:schemeClr val="accent1">
                        <a:lumMod val="50000"/>
                      </a:schemeClr>
                    </a:solidFill>
                  </a:rPr>
                  <a:t> di </a:t>
                </a:r>
                <a:r>
                  <a:rPr lang="it-IT" sz="2800" dirty="0" err="1">
                    <a:solidFill>
                      <a:schemeClr val="accent1">
                        <a:lumMod val="50000"/>
                      </a:schemeClr>
                    </a:solidFill>
                  </a:rPr>
                  <a:t>P</a:t>
                </a:r>
                <a:r>
                  <a:rPr lang="it-IT" sz="2800" dirty="0">
                    <a:solidFill>
                      <a:schemeClr val="accent1">
                        <a:lumMod val="50000"/>
                      </a:schemeClr>
                    </a:solidFill>
                  </a:rPr>
                  <a:t> e G</a:t>
                </a:r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087935A-161C-A74E-9DAD-4371037BC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504" y="5273643"/>
                <a:ext cx="8582991" cy="523220"/>
              </a:xfrm>
              <a:prstGeom prst="rect">
                <a:avLst/>
              </a:prstGeom>
              <a:blipFill>
                <a:blip r:embed="rId8"/>
                <a:stretch>
                  <a:fillRect l="-1329" t="-11905" r="-443" b="-2857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sellaDiTesto 3">
            <a:extLst>
              <a:ext uri="{FF2B5EF4-FFF2-40B4-BE49-F238E27FC236}">
                <a16:creationId xmlns:a16="http://schemas.microsoft.com/office/drawing/2014/main" id="{30CC96D3-7695-DF4C-9181-A23B4DF7C4E1}"/>
              </a:ext>
            </a:extLst>
          </p:cNvPr>
          <p:cNvSpPr txBox="1"/>
          <p:nvPr/>
        </p:nvSpPr>
        <p:spPr>
          <a:xfrm>
            <a:off x="3678717" y="5898919"/>
            <a:ext cx="429322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1">
                    <a:lumMod val="50000"/>
                  </a:schemeClr>
                </a:solidFill>
              </a:rPr>
              <a:t>Il problema è risolto!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1" dirty="0">
                <a:solidFill>
                  <a:schemeClr val="accent1">
                    <a:lumMod val="50000"/>
                  </a:schemeClr>
                </a:solidFill>
              </a:rPr>
              <a:t>Le altezze nere sono corrette!</a:t>
            </a:r>
          </a:p>
          <a:p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30EEE2DF-1D76-0E40-9060-4AB50C991544}"/>
              </a:ext>
            </a:extLst>
          </p:cNvPr>
          <p:cNvSpPr txBox="1"/>
          <p:nvPr/>
        </p:nvSpPr>
        <p:spPr>
          <a:xfrm>
            <a:off x="9375044" y="3486583"/>
            <a:ext cx="28639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Sulla destra ci sono due nodi</a:t>
            </a:r>
          </a:p>
          <a:p>
            <a:r>
              <a:rPr lang="it-IT" b="1" dirty="0" err="1"/>
              <a:t>black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consecutivi, G e U.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Tra loro ci sarebbe posto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per un </a:t>
            </a:r>
            <a:r>
              <a:rPr lang="it-IT" b="1" dirty="0" err="1">
                <a:solidFill>
                  <a:srgbClr val="FF0000"/>
                </a:solidFill>
              </a:rPr>
              <a:t>red</a:t>
            </a:r>
            <a:endParaRPr lang="it-I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35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DD02C447-5BB8-1742-8513-3EC19554563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Caso Quasi Fortunato: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Lo Zio di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dirty="0" err="1"/>
                  <a:t>black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ed è «dallo stesso lato di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»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DD02C447-5BB8-1742-8513-3EC19554563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051" t="-266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uppo 10">
            <a:extLst>
              <a:ext uri="{FF2B5EF4-FFF2-40B4-BE49-F238E27FC236}">
                <a16:creationId xmlns:a16="http://schemas.microsoft.com/office/drawing/2014/main" id="{4E990486-A8D1-1F40-9883-CA7500B7EF07}"/>
              </a:ext>
            </a:extLst>
          </p:cNvPr>
          <p:cNvGrpSpPr/>
          <p:nvPr/>
        </p:nvGrpSpPr>
        <p:grpSpPr>
          <a:xfrm>
            <a:off x="838200" y="1690688"/>
            <a:ext cx="11137995" cy="4007125"/>
            <a:chOff x="838200" y="1690688"/>
            <a:chExt cx="11137995" cy="4007125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ADE4EE6D-AF94-DF4F-9E41-F80B7BABC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1690689"/>
              <a:ext cx="3590925" cy="400712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577A7759-04A0-F146-A79D-F48B1D84586B}"/>
                    </a:ext>
                  </a:extLst>
                </p:cNvPr>
                <p:cNvSpPr txBox="1"/>
                <p:nvPr/>
              </p:nvSpPr>
              <p:spPr>
                <a:xfrm>
                  <a:off x="9944100" y="1690688"/>
                  <a:ext cx="2032095" cy="147732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dirty="0" err="1">
                      <a:solidFill>
                        <a:schemeClr val="accent1">
                          <a:lumMod val="50000"/>
                        </a:schemeClr>
                      </a:solidFill>
                    </a:rPr>
                    <a:t>N</a:t>
                  </a:r>
                  <a:r>
                    <a:rPr lang="it-IT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 è </a:t>
                  </a:r>
                  <a14:m>
                    <m:oMath xmlns:m="http://schemas.openxmlformats.org/officeDocument/2006/math">
                      <m:r>
                        <a:rPr lang="it-IT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it-IT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endParaRPr lang="it-IT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endParaRPr lang="it-IT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  <a:p>
                  <a:r>
                    <a:rPr lang="it-IT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Cerco di ricondurmi</a:t>
                  </a:r>
                </a:p>
                <a:p>
                  <a:r>
                    <a:rPr lang="it-IT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Al caso precedente</a:t>
                  </a:r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577A7759-04A0-F146-A79D-F48B1D8458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44100" y="1690688"/>
                  <a:ext cx="2032095" cy="1477328"/>
                </a:xfrm>
                <a:prstGeom prst="rect">
                  <a:avLst/>
                </a:prstGeom>
                <a:blipFill>
                  <a:blip r:embed="rId4"/>
                  <a:stretch>
                    <a:fillRect l="-1863" t="-855" r="-1242" b="-512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F662AE32-50B1-4C4C-ACC0-EA12895CAB2D}"/>
              </a:ext>
            </a:extLst>
          </p:cNvPr>
          <p:cNvGrpSpPr/>
          <p:nvPr/>
        </p:nvGrpSpPr>
        <p:grpSpPr>
          <a:xfrm>
            <a:off x="3429000" y="1586637"/>
            <a:ext cx="6515100" cy="4799321"/>
            <a:chOff x="3429000" y="1586637"/>
            <a:chExt cx="6515100" cy="47993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A3C9A318-524B-CB4A-817F-1E167989A846}"/>
                    </a:ext>
                  </a:extLst>
                </p:cNvPr>
                <p:cNvSpPr txBox="1"/>
                <p:nvPr/>
              </p:nvSpPr>
              <p:spPr>
                <a:xfrm>
                  <a:off x="3429000" y="5862738"/>
                  <a:ext cx="370819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sz="28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LeftRotate(</a:t>
                  </a:r>
                  <a14:m>
                    <m:oMath xmlns:m="http://schemas.openxmlformats.org/officeDocument/2006/math">
                      <m:r>
                        <a:rPr lang="it-IT" sz="280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sz="280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sz="280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sz="280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it-IT" sz="2800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𝑝𝑎𝑟𝑒𝑛𝑡</m:t>
                      </m:r>
                    </m:oMath>
                  </a14:m>
                  <a:r>
                    <a:rPr lang="it-IT" sz="2800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7" name="CasellaDiTesto 6">
                  <a:extLst>
                    <a:ext uri="{FF2B5EF4-FFF2-40B4-BE49-F238E27FC236}">
                      <a16:creationId xmlns:a16="http://schemas.microsoft.com/office/drawing/2014/main" id="{A3C9A318-524B-CB4A-817F-1E167989A8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9000" y="5862738"/>
                  <a:ext cx="3708195" cy="523220"/>
                </a:xfrm>
                <a:prstGeom prst="rect">
                  <a:avLst/>
                </a:prstGeom>
                <a:blipFill>
                  <a:blip r:embed="rId5"/>
                  <a:stretch>
                    <a:fillRect l="-3072" t="-11905" r="-2389" b="-28571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Freccia destra 7">
              <a:extLst>
                <a:ext uri="{FF2B5EF4-FFF2-40B4-BE49-F238E27FC236}">
                  <a16:creationId xmlns:a16="http://schemas.microsoft.com/office/drawing/2014/main" id="{2B92E2DB-8EFF-6246-9653-B3DFA12C202B}"/>
                </a:ext>
              </a:extLst>
            </p:cNvPr>
            <p:cNvSpPr/>
            <p:nvPr/>
          </p:nvSpPr>
          <p:spPr>
            <a:xfrm>
              <a:off x="4929188" y="3486150"/>
              <a:ext cx="1557337" cy="20810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E5ED67E-A2DB-C645-B58B-015DF160F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46678" y="1586637"/>
              <a:ext cx="3997422" cy="4007125"/>
            </a:xfrm>
            <a:prstGeom prst="rect">
              <a:avLst/>
            </a:prstGeom>
          </p:spPr>
        </p:pic>
      </p:grp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656369F2-7DE0-7140-B4C8-4CF1639D6A3A}"/>
              </a:ext>
            </a:extLst>
          </p:cNvPr>
          <p:cNvSpPr txBox="1"/>
          <p:nvPr/>
        </p:nvSpPr>
        <p:spPr>
          <a:xfrm>
            <a:off x="7945389" y="5859838"/>
            <a:ext cx="24986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Al passo successivo</a:t>
            </a:r>
          </a:p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sono nel Caso Fortunato</a:t>
            </a:r>
          </a:p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 termino</a:t>
            </a:r>
          </a:p>
        </p:txBody>
      </p:sp>
    </p:spTree>
    <p:extLst>
      <p:ext uri="{BB962C8B-B14F-4D97-AF65-F5344CB8AC3E}">
        <p14:creationId xmlns:p14="http://schemas.microsoft.com/office/powerpoint/2010/main" val="4185018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3AD8CC5-A3C9-D246-92E3-2774BB61208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Caso Sfortunato: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Lo zio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endParaRPr lang="it-IT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3AD8CC5-A3C9-D246-92E3-2774BB6120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t="-13333" b="-219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uppo 11">
            <a:extLst>
              <a:ext uri="{FF2B5EF4-FFF2-40B4-BE49-F238E27FC236}">
                <a16:creationId xmlns:a16="http://schemas.microsoft.com/office/drawing/2014/main" id="{12E5A72E-2194-DE48-802F-A4AE1B4BE57C}"/>
              </a:ext>
            </a:extLst>
          </p:cNvPr>
          <p:cNvGrpSpPr/>
          <p:nvPr/>
        </p:nvGrpSpPr>
        <p:grpSpPr>
          <a:xfrm>
            <a:off x="838200" y="1996340"/>
            <a:ext cx="11353800" cy="3777397"/>
            <a:chOff x="838200" y="1996340"/>
            <a:chExt cx="11353800" cy="3777397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02991B97-9F5E-F349-8E9E-0887D7BA5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2154237"/>
              <a:ext cx="3619500" cy="36195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F011EADF-B3F9-3C49-AACA-46203CEAFFBF}"/>
                    </a:ext>
                  </a:extLst>
                </p:cNvPr>
                <p:cNvSpPr txBox="1"/>
                <p:nvPr/>
              </p:nvSpPr>
              <p:spPr>
                <a:xfrm>
                  <a:off x="10205815" y="1996340"/>
                  <a:ext cx="6853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it-IT" dirty="0">
                      <a:solidFill>
                        <a:schemeClr val="accent1">
                          <a:lumMod val="50000"/>
                        </a:schemeClr>
                      </a:solidFill>
                    </a:rPr>
                    <a:t>N è </a:t>
                  </a:r>
                  <a14:m>
                    <m:oMath xmlns:m="http://schemas.openxmlformats.org/officeDocument/2006/math">
                      <m:r>
                        <a:rPr lang="it-IT" i="1" dirty="0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a14:m>
                  <a:endParaRPr lang="it-IT" dirty="0">
                    <a:solidFill>
                      <a:schemeClr val="accent1">
                        <a:lumMod val="5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" name="CasellaDiTesto 5">
                  <a:extLst>
                    <a:ext uri="{FF2B5EF4-FFF2-40B4-BE49-F238E27FC236}">
                      <a16:creationId xmlns:a16="http://schemas.microsoft.com/office/drawing/2014/main" id="{F011EADF-B3F9-3C49-AACA-46203CEAFF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05815" y="1996340"/>
                  <a:ext cx="685380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259" t="-3333" b="-23333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CasellaDiTesto 6">
              <a:extLst>
                <a:ext uri="{FF2B5EF4-FFF2-40B4-BE49-F238E27FC236}">
                  <a16:creationId xmlns:a16="http://schemas.microsoft.com/office/drawing/2014/main" id="{7116F6BB-3896-304A-AB8F-0271E657387F}"/>
                </a:ext>
              </a:extLst>
            </p:cNvPr>
            <p:cNvSpPr txBox="1"/>
            <p:nvPr/>
          </p:nvSpPr>
          <p:spPr>
            <a:xfrm>
              <a:off x="10205815" y="3040657"/>
              <a:ext cx="198618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Non ci sono</a:t>
              </a:r>
            </a:p>
            <a:p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nodi </a:t>
              </a:r>
              <a:r>
                <a:rPr lang="it-IT" b="1" dirty="0" err="1"/>
                <a:t>black</a:t>
              </a:r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 vicini</a:t>
              </a:r>
            </a:p>
            <a:p>
              <a:r>
                <a:rPr lang="it-IT" dirty="0">
                  <a:solidFill>
                    <a:schemeClr val="accent1">
                      <a:lumMod val="50000"/>
                    </a:schemeClr>
                  </a:solidFill>
                </a:rPr>
                <a:t>per piazzare un </a:t>
              </a:r>
              <a:r>
                <a:rPr lang="it-IT" b="1" dirty="0" err="1">
                  <a:solidFill>
                    <a:srgbClr val="FF0000"/>
                  </a:solidFill>
                </a:rPr>
                <a:t>red</a:t>
              </a:r>
              <a:endParaRPr lang="it-IT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C1A27E0E-A075-834C-A762-CE541835CD7B}"/>
              </a:ext>
            </a:extLst>
          </p:cNvPr>
          <p:cNvGrpSpPr/>
          <p:nvPr/>
        </p:nvGrpSpPr>
        <p:grpSpPr>
          <a:xfrm>
            <a:off x="4000500" y="2154236"/>
            <a:ext cx="6205315" cy="4239591"/>
            <a:chOff x="4000500" y="2154236"/>
            <a:chExt cx="6205315" cy="4239591"/>
          </a:xfrm>
        </p:grpSpPr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7DC36323-C13C-274E-B377-2F92820D81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8786" y="2154236"/>
              <a:ext cx="3637029" cy="3619501"/>
            </a:xfrm>
            <a:prstGeom prst="rect">
              <a:avLst/>
            </a:prstGeom>
          </p:spPr>
        </p:pic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B0727C64-5760-1140-9428-4C68EC002995}"/>
                </a:ext>
              </a:extLst>
            </p:cNvPr>
            <p:cNvSpPr/>
            <p:nvPr/>
          </p:nvSpPr>
          <p:spPr>
            <a:xfrm>
              <a:off x="5135044" y="3964618"/>
              <a:ext cx="1496723" cy="4571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CasellaDiTesto 10">
              <a:extLst>
                <a:ext uri="{FF2B5EF4-FFF2-40B4-BE49-F238E27FC236}">
                  <a16:creationId xmlns:a16="http://schemas.microsoft.com/office/drawing/2014/main" id="{6EFA643E-2FE9-4C4F-BC6F-F2FFBCD09CAC}"/>
                </a:ext>
              </a:extLst>
            </p:cNvPr>
            <p:cNvSpPr txBox="1"/>
            <p:nvPr/>
          </p:nvSpPr>
          <p:spPr>
            <a:xfrm>
              <a:off x="4000500" y="5870607"/>
              <a:ext cx="337233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sz="2800" dirty="0" err="1">
                  <a:solidFill>
                    <a:schemeClr val="accent1">
                      <a:lumMod val="50000"/>
                    </a:schemeClr>
                  </a:solidFill>
                </a:rPr>
                <a:t>Ricolorazione</a:t>
              </a:r>
              <a:r>
                <a:rPr lang="it-IT" sz="2800" dirty="0">
                  <a:solidFill>
                    <a:schemeClr val="accent1">
                      <a:lumMod val="50000"/>
                    </a:schemeClr>
                  </a:solidFill>
                </a:rPr>
                <a:t> di G e U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9246323B-F7B8-CD47-ABE9-6A9C07773BED}"/>
                  </a:ext>
                </a:extLst>
              </p:cNvPr>
              <p:cNvSpPr txBox="1"/>
              <p:nvPr/>
            </p:nvSpPr>
            <p:spPr>
              <a:xfrm>
                <a:off x="8437462" y="5525392"/>
                <a:ext cx="3202095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Al passo successivo</a:t>
                </a:r>
              </a:p>
              <a:p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G è il nuovo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Se G è la radice la ricoloro </a:t>
                </a:r>
                <a:r>
                  <a:rPr lang="it-IT" b="1" dirty="0" err="1"/>
                  <a:t>black</a:t>
                </a:r>
                <a:endParaRPr lang="it-IT" b="1" dirty="0"/>
              </a:p>
              <a:p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Se il </a:t>
                </a:r>
                <a:r>
                  <a:rPr lang="it-IT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parent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di G è</a:t>
                </a:r>
                <a:r>
                  <a:rPr lang="it-IT" b="1" dirty="0"/>
                  <a:t> </a:t>
                </a:r>
                <a:r>
                  <a:rPr lang="it-IT" b="1" dirty="0" err="1"/>
                  <a:t>black</a:t>
                </a:r>
                <a:r>
                  <a:rPr lang="it-IT" b="1" dirty="0"/>
                  <a:t> 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termino</a:t>
                </a:r>
              </a:p>
            </p:txBody>
          </p:sp>
        </mc:Choice>
        <mc:Fallback xmlns="">
          <p:sp>
            <p:nvSpPr>
              <p:cNvPr id="15" name="CasellaDiTesto 14">
                <a:extLst>
                  <a:ext uri="{FF2B5EF4-FFF2-40B4-BE49-F238E27FC236}">
                    <a16:creationId xmlns:a16="http://schemas.microsoft.com/office/drawing/2014/main" id="{9246323B-F7B8-CD47-ABE9-6A9C07773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7462" y="5525392"/>
                <a:ext cx="3202095" cy="1200329"/>
              </a:xfrm>
              <a:prstGeom prst="rect">
                <a:avLst/>
              </a:prstGeom>
              <a:blipFill>
                <a:blip r:embed="rId6"/>
                <a:stretch>
                  <a:fillRect l="-1181" t="-2083" r="-1181" b="-72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488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8F80E9-C112-9749-A819-EAFCFB1C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Ricapitolando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EECE3B7-F612-A44E-8594-A62B20976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Fino a che applico il Caso Sfortunato il problema viene spostato verso l’alto ovvero il puntatore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al nodo «problematico» viene spostato verso l’alto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il nodo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la radice termino ricolorandolo </a:t>
                </a:r>
                <a:r>
                  <a:rPr lang="it-IT" b="1" dirty="0" err="1"/>
                  <a:t>black</a:t>
                </a:r>
                <a:endParaRPr lang="it-IT" b="1" dirty="0"/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il nodo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ha genitore </a:t>
                </a:r>
                <a:r>
                  <a:rPr lang="it-IT" b="1" dirty="0" err="1"/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termino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ricado nel Caso Fortunato termino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ricado nel Caso Quasi Fortunato al passo successivo applicherò il Caso fortunato e terminerò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Nel caso peggiore potrei fare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ricolorazioni</m:t>
                        </m:r>
                        <m: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it-IT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rotazioni</m:t>
                        </m:r>
                      </m:e>
                    </m:func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EECE3B7-F612-A44E-8594-A62B20976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 r="-60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78460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5E69D8-A561-1241-8420-97E42D28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Ricapitolando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05334F3-3905-E049-AA1B-83B88F80A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Teorema</a:t>
                </a: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è un RBT contenente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chiavi, allora l’inserimento di una chiave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costa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).</m:t>
                        </m:r>
                      </m:e>
                    </m:func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it-IT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Dim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Si scende dalla radice per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it-IT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passi per inserire il nuovo nodo.</a:t>
                </a: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Si risale per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passi per sistemare con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ricolorazioni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rotazioni.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05334F3-3905-E049-AA1B-83B88F80A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05876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FE4630-A434-FE40-ADB1-BC9FD8A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Esempio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8EA14ED-C563-524B-A51D-74C14F956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A partire dal RBT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vuoto inserire nell’ordine le chiavi 1, 2, 5, 3, 4, 6, 8, 9, …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u="sng" dirty="0">
                    <a:solidFill>
                      <a:schemeClr val="accent1">
                        <a:lumMod val="50000"/>
                      </a:schemeClr>
                    </a:solidFill>
                  </a:rPr>
                  <a:t>Attenzione: disegnare sempre anche le foglie NIL per non sbagliare nell’applicazione dei casi!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8EA14ED-C563-524B-A51D-74C14F956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014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5903FB-AE89-A348-8971-091C4ABEDC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863" y="2169862"/>
            <a:ext cx="10515600" cy="1325563"/>
          </a:xfrm>
        </p:spPr>
        <p:txBody>
          <a:bodyPr/>
          <a:lstStyle/>
          <a:p>
            <a:pPr algn="ctr"/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Lezione del 13 Marzo 2020</a:t>
            </a:r>
          </a:p>
        </p:txBody>
      </p:sp>
    </p:spTree>
    <p:extLst>
      <p:ext uri="{BB962C8B-B14F-4D97-AF65-F5344CB8AC3E}">
        <p14:creationId xmlns:p14="http://schemas.microsoft.com/office/powerpoint/2010/main" val="2502498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233925B-E000-A849-A223-ABB750A560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2419" y="614878"/>
            <a:ext cx="9596437" cy="923005"/>
          </a:xfrm>
        </p:spPr>
        <p:txBody>
          <a:bodyPr>
            <a:normAutofit/>
          </a:bodyPr>
          <a:lstStyle/>
          <a:p>
            <a:pPr algn="l"/>
            <a:r>
              <a:rPr lang="it-IT" sz="4400" dirty="0">
                <a:solidFill>
                  <a:schemeClr val="accent1">
                    <a:lumMod val="50000"/>
                  </a:schemeClr>
                </a:solidFill>
              </a:rPr>
              <a:t>Un breve ripasso…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90A7FC54-D8C4-3E46-BECA-17799D585C85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1225664" y="1780672"/>
                <a:ext cx="10470036" cy="4405815"/>
              </a:xfrm>
            </p:spPr>
            <p:txBody>
              <a:bodyPr/>
              <a:lstStyle/>
              <a:p>
                <a:pPr algn="l"/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Ricordiamo che nei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Binary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Search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Trees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(BST)</a:t>
                </a:r>
              </a:p>
              <a:p>
                <a:pPr algn="l"/>
                <a:endParaRPr lang="it-IT" dirty="0"/>
              </a:p>
              <a:p>
                <a:pPr algn="l"/>
                <a:endParaRPr lang="it-IT" dirty="0"/>
              </a:p>
              <a:p>
                <a:pPr algn="l"/>
                <a:endParaRPr lang="it-IT" dirty="0"/>
              </a:p>
              <a:p>
                <a:pPr algn="l"/>
                <a:endParaRPr lang="it-IT" dirty="0"/>
              </a:p>
              <a:p>
                <a:pPr algn="l"/>
                <a:endParaRPr lang="it-IT" dirty="0"/>
              </a:p>
              <a:p>
                <a:pPr algn="l"/>
                <a:endParaRPr lang="it-IT" dirty="0"/>
              </a:p>
              <a:p>
                <a:pPr algn="l"/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Le operazioni di Ricerca, Inserimento e Cancellazione hanno costo?</a:t>
                </a:r>
              </a:p>
              <a:p>
                <a:pPr algn="l"/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… che nel caso peggiore vale?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err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algn="l"/>
                <a:endParaRPr lang="it-IT" dirty="0"/>
              </a:p>
            </p:txBody>
          </p:sp>
        </mc:Choice>
        <mc:Fallback xmlns="">
          <p:sp>
            <p:nvSpPr>
              <p:cNvPr id="3" name="Sottotitolo 2">
                <a:extLst>
                  <a:ext uri="{FF2B5EF4-FFF2-40B4-BE49-F238E27FC236}">
                    <a16:creationId xmlns:a16="http://schemas.microsoft.com/office/drawing/2014/main" id="{90A7FC54-D8C4-3E46-BECA-17799D585C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1225664" y="1780672"/>
                <a:ext cx="10470036" cy="4405815"/>
              </a:xfrm>
              <a:blipFill>
                <a:blip r:embed="rId2"/>
                <a:stretch>
                  <a:fillRect l="-970" t="-143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vale 5">
            <a:extLst>
              <a:ext uri="{FF2B5EF4-FFF2-40B4-BE49-F238E27FC236}">
                <a16:creationId xmlns:a16="http://schemas.microsoft.com/office/drawing/2014/main" id="{5D56935A-3113-6F42-A2C4-3448209B71E6}"/>
              </a:ext>
            </a:extLst>
          </p:cNvPr>
          <p:cNvSpPr/>
          <p:nvPr/>
        </p:nvSpPr>
        <p:spPr>
          <a:xfrm>
            <a:off x="5498431" y="2346157"/>
            <a:ext cx="372979" cy="32485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7610FAAA-7C77-3B46-BF41-9089E50559FE}"/>
              </a:ext>
            </a:extLst>
          </p:cNvPr>
          <p:cNvSpPr/>
          <p:nvPr/>
        </p:nvSpPr>
        <p:spPr>
          <a:xfrm>
            <a:off x="5498431" y="3302668"/>
            <a:ext cx="372979" cy="294774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it-IT" dirty="0"/>
              <a:t>k</a:t>
            </a: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735E95CD-6664-D441-9434-141F5E5ECCBD}"/>
              </a:ext>
            </a:extLst>
          </p:cNvPr>
          <p:cNvCxnSpPr>
            <a:stCxn id="11" idx="3"/>
          </p:cNvCxnSpPr>
          <p:nvPr/>
        </p:nvCxnSpPr>
        <p:spPr>
          <a:xfrm flipH="1">
            <a:off x="5342021" y="3554273"/>
            <a:ext cx="211032" cy="2717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F85AFD14-9964-094E-95D5-B766C8F18F26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5816788" y="3554273"/>
            <a:ext cx="211032" cy="286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0915AD5E-455C-E047-9335-6EAD87B504F4}"/>
              </a:ext>
            </a:extLst>
          </p:cNvPr>
          <p:cNvSpPr txBox="1"/>
          <p:nvPr/>
        </p:nvSpPr>
        <p:spPr>
          <a:xfrm>
            <a:off x="5043488" y="4329112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&lt; k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00F8857-4884-0B45-9FCE-35C262DEF27B}"/>
              </a:ext>
            </a:extLst>
          </p:cNvPr>
          <p:cNvSpPr txBox="1"/>
          <p:nvPr/>
        </p:nvSpPr>
        <p:spPr>
          <a:xfrm>
            <a:off x="6027820" y="4311048"/>
            <a:ext cx="457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&gt; k</a:t>
            </a:r>
          </a:p>
        </p:txBody>
      </p:sp>
      <p:cxnSp>
        <p:nvCxnSpPr>
          <p:cNvPr id="27" name="Connettore 1 26">
            <a:extLst>
              <a:ext uri="{FF2B5EF4-FFF2-40B4-BE49-F238E27FC236}">
                <a16:creationId xmlns:a16="http://schemas.microsoft.com/office/drawing/2014/main" id="{7E828F78-E7C3-A648-B79A-C28795D02007}"/>
              </a:ext>
            </a:extLst>
          </p:cNvPr>
          <p:cNvCxnSpPr>
            <a:cxnSpLocks/>
          </p:cNvCxnSpPr>
          <p:nvPr/>
        </p:nvCxnSpPr>
        <p:spPr>
          <a:xfrm>
            <a:off x="5197642" y="3019926"/>
            <a:ext cx="300789" cy="299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A4DD94A5-25F6-ED4E-9C40-E381A8A79FE6}"/>
                  </a:ext>
                </a:extLst>
              </p:cNvPr>
              <p:cNvSpPr txBox="1"/>
              <p:nvPr/>
            </p:nvSpPr>
            <p:spPr>
              <a:xfrm>
                <a:off x="7382877" y="2897670"/>
                <a:ext cx="4176656" cy="7383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∀ </m:t>
                      </m:r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∀</m:t>
                      </m:r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𝒚</m:t>
                      </m:r>
                      <m:r>
                        <a:rPr lang="it-IT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it-IT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it-IT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it-IT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it-IT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𝒍𝒆𝒇𝒕</m:t>
                              </m:r>
                            </m:sub>
                          </m:sSub>
                          <m:r>
                            <a:rPr lang="it-IT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→</m:t>
                          </m:r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𝒚</m:t>
                          </m:r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𝒌𝒆𝒚</m:t>
                          </m:r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&lt;</m:t>
                          </m:r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it-IT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𝒌𝒆𝒚</m:t>
                          </m:r>
                        </m:e>
                      </m:d>
                    </m:oMath>
                  </m:oMathPara>
                </a14:m>
                <a:endParaRPr lang="it-IT" b="1" dirty="0">
                  <a:solidFill>
                    <a:srgbClr val="FF0000"/>
                  </a:solidFill>
                  <a:ea typeface="Cambria Math" panose="02040503050406030204" pitchFamily="18" charset="0"/>
                </a:endParaRPr>
              </a:p>
              <a:p>
                <a:r>
                  <a:rPr lang="it-IT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 </m:t>
                    </m:r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∀</m:t>
                    </m:r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it-IT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it-IT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𝒓𝒊𝒈𝒉𝒕</m:t>
                            </m:r>
                          </m:sub>
                        </m:sSub>
                        <m:r>
                          <a:rPr lang="it-IT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𝒌𝒆𝒚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it-IT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𝒌𝒆𝒚</m:t>
                        </m:r>
                      </m:e>
                    </m:d>
                  </m:oMath>
                </a14:m>
                <a:endParaRPr lang="it-IT" b="1" dirty="0"/>
              </a:p>
            </p:txBody>
          </p:sp>
        </mc:Choice>
        <mc:Fallback xmlns="">
          <p:sp>
            <p:nvSpPr>
              <p:cNvPr id="28" name="CasellaDiTesto 27">
                <a:extLst>
                  <a:ext uri="{FF2B5EF4-FFF2-40B4-BE49-F238E27FC236}">
                    <a16:creationId xmlns:a16="http://schemas.microsoft.com/office/drawing/2014/main" id="{A4DD94A5-25F6-ED4E-9C40-E381A8A79F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2877" y="2897670"/>
                <a:ext cx="4176656" cy="738344"/>
              </a:xfrm>
              <a:prstGeom prst="rect">
                <a:avLst/>
              </a:prstGeom>
              <a:blipFill>
                <a:blip r:embed="rId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Connettore 1 4">
            <a:extLst>
              <a:ext uri="{FF2B5EF4-FFF2-40B4-BE49-F238E27FC236}">
                <a16:creationId xmlns:a16="http://schemas.microsoft.com/office/drawing/2014/main" id="{73268474-8D31-1F48-8A15-DB3E39BEA23A}"/>
              </a:ext>
            </a:extLst>
          </p:cNvPr>
          <p:cNvCxnSpPr>
            <a:stCxn id="6" idx="3"/>
          </p:cNvCxnSpPr>
          <p:nvPr/>
        </p:nvCxnSpPr>
        <p:spPr>
          <a:xfrm flipH="1">
            <a:off x="3457575" y="2623436"/>
            <a:ext cx="2095478" cy="18914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2DBE93B3-E410-5F4B-9CD6-EDE2BDE23D93}"/>
              </a:ext>
            </a:extLst>
          </p:cNvPr>
          <p:cNvCxnSpPr>
            <a:stCxn id="6" idx="5"/>
          </p:cNvCxnSpPr>
          <p:nvPr/>
        </p:nvCxnSpPr>
        <p:spPr>
          <a:xfrm>
            <a:off x="5816788" y="2623436"/>
            <a:ext cx="1702256" cy="20750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1 13">
            <a:extLst>
              <a:ext uri="{FF2B5EF4-FFF2-40B4-BE49-F238E27FC236}">
                <a16:creationId xmlns:a16="http://schemas.microsoft.com/office/drawing/2014/main" id="{FF56D4CF-5CBE-C645-9BB3-34AB6727CAF1}"/>
              </a:ext>
            </a:extLst>
          </p:cNvPr>
          <p:cNvCxnSpPr/>
          <p:nvPr/>
        </p:nvCxnSpPr>
        <p:spPr>
          <a:xfrm flipH="1">
            <a:off x="4672013" y="3840551"/>
            <a:ext cx="670008" cy="85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B237532A-1D24-FF42-A88B-45F8E8202D17}"/>
              </a:ext>
            </a:extLst>
          </p:cNvPr>
          <p:cNvCxnSpPr/>
          <p:nvPr/>
        </p:nvCxnSpPr>
        <p:spPr>
          <a:xfrm>
            <a:off x="5342021" y="3840551"/>
            <a:ext cx="372979" cy="85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>
            <a:extLst>
              <a:ext uri="{FF2B5EF4-FFF2-40B4-BE49-F238E27FC236}">
                <a16:creationId xmlns:a16="http://schemas.microsoft.com/office/drawing/2014/main" id="{35C7DE4D-F1FA-2142-96C9-620B01DDC2EF}"/>
              </a:ext>
            </a:extLst>
          </p:cNvPr>
          <p:cNvCxnSpPr/>
          <p:nvPr/>
        </p:nvCxnSpPr>
        <p:spPr>
          <a:xfrm flipH="1">
            <a:off x="5816788" y="3840551"/>
            <a:ext cx="211032" cy="85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1 29">
            <a:extLst>
              <a:ext uri="{FF2B5EF4-FFF2-40B4-BE49-F238E27FC236}">
                <a16:creationId xmlns:a16="http://schemas.microsoft.com/office/drawing/2014/main" id="{C7CF46AF-7277-A146-A4F1-D51D39D9F2C1}"/>
              </a:ext>
            </a:extLst>
          </p:cNvPr>
          <p:cNvCxnSpPr/>
          <p:nvPr/>
        </p:nvCxnSpPr>
        <p:spPr>
          <a:xfrm>
            <a:off x="6027820" y="3840551"/>
            <a:ext cx="758743" cy="8578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91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FF028912-F8BB-574D-B0ED-521B1C7D6B19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Cancellazione della chiave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RBT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FF028912-F8BB-574D-B0ED-521B1C7D6B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DF85DBA-7EF7-7E40-8E17-7EEBB7A955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Si cerca la chiave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in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come nei BST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La chiave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si trova in un nodo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Si cancella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come nei BST ricordando che:</a:t>
                </a:r>
              </a:p>
              <a:p>
                <a:pPr lvl="1"/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ha al più un figlio non NIL si elimina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da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ha due figli non NIL si elimina da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il nodo «predecessore» </a:t>
                </a:r>
              </a:p>
              <a:p>
                <a:pPr marL="457200" lvl="1" indent="0">
                  <a:buNone/>
                </a:pP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Indichiamo con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il </a:t>
                </a:r>
                <a:r>
                  <a:rPr lang="it-IT" u="sng" dirty="0">
                    <a:solidFill>
                      <a:schemeClr val="accent1">
                        <a:lumMod val="50000"/>
                      </a:schemeClr>
                    </a:solidFill>
                  </a:rPr>
                  <a:t>nodo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che viene effettivamente eliminato da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con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il </a:t>
                </a:r>
                <a:r>
                  <a:rPr lang="it-IT" u="sng" dirty="0">
                    <a:solidFill>
                      <a:schemeClr val="accent1">
                        <a:lumMod val="50000"/>
                      </a:schemeClr>
                    </a:solidFill>
                  </a:rPr>
                  <a:t>nodo che rimpiazza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1DF85DBA-7EF7-7E40-8E17-7EEBB7A955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889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552C26-98A0-324E-A005-EF188C88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96337" cy="1325563"/>
          </a:xfrm>
        </p:spPr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Intuitivamente nel caso più complesso nei BST</a:t>
            </a:r>
          </a:p>
        </p:txBody>
      </p:sp>
      <p:sp>
        <p:nvSpPr>
          <p:cNvPr id="8" name="Anello 7">
            <a:extLst>
              <a:ext uri="{FF2B5EF4-FFF2-40B4-BE49-F238E27FC236}">
                <a16:creationId xmlns:a16="http://schemas.microsoft.com/office/drawing/2014/main" id="{8F9874A7-F101-7648-ADB3-1308E904C840}"/>
              </a:ext>
            </a:extLst>
          </p:cNvPr>
          <p:cNvSpPr/>
          <p:nvPr/>
        </p:nvSpPr>
        <p:spPr>
          <a:xfrm>
            <a:off x="3128212" y="1464658"/>
            <a:ext cx="601578" cy="556647"/>
          </a:xfrm>
          <a:prstGeom prst="donut">
            <a:avLst>
              <a:gd name="adj" fmla="val 11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Anello 13">
            <a:extLst>
              <a:ext uri="{FF2B5EF4-FFF2-40B4-BE49-F238E27FC236}">
                <a16:creationId xmlns:a16="http://schemas.microsoft.com/office/drawing/2014/main" id="{057C9822-C301-3B4B-84B2-812F42471E6E}"/>
              </a:ext>
            </a:extLst>
          </p:cNvPr>
          <p:cNvSpPr/>
          <p:nvPr/>
        </p:nvSpPr>
        <p:spPr>
          <a:xfrm>
            <a:off x="2618875" y="2790221"/>
            <a:ext cx="601578" cy="556647"/>
          </a:xfrm>
          <a:prstGeom prst="donut">
            <a:avLst>
              <a:gd name="adj" fmla="val 11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6" name="Anello 15">
            <a:extLst>
              <a:ext uri="{FF2B5EF4-FFF2-40B4-BE49-F238E27FC236}">
                <a16:creationId xmlns:a16="http://schemas.microsoft.com/office/drawing/2014/main" id="{D317829C-93EE-BA4F-A67D-950044CFA74D}"/>
              </a:ext>
            </a:extLst>
          </p:cNvPr>
          <p:cNvSpPr/>
          <p:nvPr/>
        </p:nvSpPr>
        <p:spPr>
          <a:xfrm>
            <a:off x="2486529" y="4810901"/>
            <a:ext cx="601578" cy="556647"/>
          </a:xfrm>
          <a:prstGeom prst="donut">
            <a:avLst>
              <a:gd name="adj" fmla="val 11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7" name="Anello 16">
            <a:extLst>
              <a:ext uri="{FF2B5EF4-FFF2-40B4-BE49-F238E27FC236}">
                <a16:creationId xmlns:a16="http://schemas.microsoft.com/office/drawing/2014/main" id="{A51A0091-DB4A-5E4F-907E-EC9BA848BA72}"/>
              </a:ext>
            </a:extLst>
          </p:cNvPr>
          <p:cNvSpPr/>
          <p:nvPr/>
        </p:nvSpPr>
        <p:spPr>
          <a:xfrm>
            <a:off x="3240509" y="3433045"/>
            <a:ext cx="601578" cy="556647"/>
          </a:xfrm>
          <a:prstGeom prst="donut">
            <a:avLst>
              <a:gd name="adj" fmla="val 11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8" name="Anello 17">
            <a:extLst>
              <a:ext uri="{FF2B5EF4-FFF2-40B4-BE49-F238E27FC236}">
                <a16:creationId xmlns:a16="http://schemas.microsoft.com/office/drawing/2014/main" id="{769A465A-7AA8-C444-A566-2EE22E5E6225}"/>
              </a:ext>
            </a:extLst>
          </p:cNvPr>
          <p:cNvSpPr/>
          <p:nvPr/>
        </p:nvSpPr>
        <p:spPr>
          <a:xfrm>
            <a:off x="2017297" y="3433045"/>
            <a:ext cx="601578" cy="556647"/>
          </a:xfrm>
          <a:prstGeom prst="donut">
            <a:avLst>
              <a:gd name="adj" fmla="val 11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9" name="Anello 18">
            <a:extLst>
              <a:ext uri="{FF2B5EF4-FFF2-40B4-BE49-F238E27FC236}">
                <a16:creationId xmlns:a16="http://schemas.microsoft.com/office/drawing/2014/main" id="{597EE69C-8C6E-6444-9820-0E9DDA1D41F8}"/>
              </a:ext>
            </a:extLst>
          </p:cNvPr>
          <p:cNvSpPr/>
          <p:nvPr/>
        </p:nvSpPr>
        <p:spPr>
          <a:xfrm>
            <a:off x="2061415" y="5632110"/>
            <a:ext cx="601578" cy="556647"/>
          </a:xfrm>
          <a:prstGeom prst="donut">
            <a:avLst>
              <a:gd name="adj" fmla="val 118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8F43E16-743A-C247-9AEB-E13486B5AAEB}"/>
              </a:ext>
            </a:extLst>
          </p:cNvPr>
          <p:cNvSpPr txBox="1"/>
          <p:nvPr/>
        </p:nvSpPr>
        <p:spPr>
          <a:xfrm>
            <a:off x="2799245" y="2883878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k</a:t>
            </a:r>
          </a:p>
        </p:txBody>
      </p: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DCBE9343-29A9-4C4B-BC4B-61977547F723}"/>
              </a:ext>
            </a:extLst>
          </p:cNvPr>
          <p:cNvCxnSpPr>
            <a:stCxn id="14" idx="3"/>
            <a:endCxn id="18" idx="7"/>
          </p:cNvCxnSpPr>
          <p:nvPr/>
        </p:nvCxnSpPr>
        <p:spPr>
          <a:xfrm flipH="1">
            <a:off x="2530776" y="3265349"/>
            <a:ext cx="176198" cy="249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EB745F94-F273-1445-862E-E4080A889754}"/>
              </a:ext>
            </a:extLst>
          </p:cNvPr>
          <p:cNvCxnSpPr>
            <a:stCxn id="14" idx="5"/>
            <a:endCxn id="17" idx="1"/>
          </p:cNvCxnSpPr>
          <p:nvPr/>
        </p:nvCxnSpPr>
        <p:spPr>
          <a:xfrm>
            <a:off x="3132354" y="3265349"/>
            <a:ext cx="196254" cy="24921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1 25">
            <a:extLst>
              <a:ext uri="{FF2B5EF4-FFF2-40B4-BE49-F238E27FC236}">
                <a16:creationId xmlns:a16="http://schemas.microsoft.com/office/drawing/2014/main" id="{7C84BD31-6650-9943-9D9F-4548D071FF22}"/>
              </a:ext>
            </a:extLst>
          </p:cNvPr>
          <p:cNvCxnSpPr>
            <a:stCxn id="18" idx="5"/>
            <a:endCxn id="16" idx="0"/>
          </p:cNvCxnSpPr>
          <p:nvPr/>
        </p:nvCxnSpPr>
        <p:spPr>
          <a:xfrm>
            <a:off x="2530776" y="3908173"/>
            <a:ext cx="256542" cy="90272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DFE5E65D-15DE-9749-AE2A-27489674E71B}"/>
              </a:ext>
            </a:extLst>
          </p:cNvPr>
          <p:cNvCxnSpPr>
            <a:stCxn id="16" idx="3"/>
            <a:endCxn id="19" idx="0"/>
          </p:cNvCxnSpPr>
          <p:nvPr/>
        </p:nvCxnSpPr>
        <p:spPr>
          <a:xfrm flipH="1">
            <a:off x="2362204" y="5286029"/>
            <a:ext cx="212424" cy="3460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ttangolo arrotondato 28">
            <a:extLst>
              <a:ext uri="{FF2B5EF4-FFF2-40B4-BE49-F238E27FC236}">
                <a16:creationId xmlns:a16="http://schemas.microsoft.com/office/drawing/2014/main" id="{23CE1C4D-F7F9-3745-BF28-19A0E3E07CEB}"/>
              </a:ext>
            </a:extLst>
          </p:cNvPr>
          <p:cNvSpPr/>
          <p:nvPr/>
        </p:nvSpPr>
        <p:spPr>
          <a:xfrm>
            <a:off x="3088107" y="5910433"/>
            <a:ext cx="545430" cy="1775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1" name="Connettore 1 30">
            <a:extLst>
              <a:ext uri="{FF2B5EF4-FFF2-40B4-BE49-F238E27FC236}">
                <a16:creationId xmlns:a16="http://schemas.microsoft.com/office/drawing/2014/main" id="{63CF12F4-EC81-9640-BD35-2CCD3906B074}"/>
              </a:ext>
            </a:extLst>
          </p:cNvPr>
          <p:cNvCxnSpPr>
            <a:cxnSpLocks/>
          </p:cNvCxnSpPr>
          <p:nvPr/>
        </p:nvCxnSpPr>
        <p:spPr>
          <a:xfrm>
            <a:off x="2975814" y="5241682"/>
            <a:ext cx="385008" cy="668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riangolo 32">
            <a:extLst>
              <a:ext uri="{FF2B5EF4-FFF2-40B4-BE49-F238E27FC236}">
                <a16:creationId xmlns:a16="http://schemas.microsoft.com/office/drawing/2014/main" id="{67575AFB-F45A-214F-A29C-DE518F4948C7}"/>
              </a:ext>
            </a:extLst>
          </p:cNvPr>
          <p:cNvSpPr/>
          <p:nvPr/>
        </p:nvSpPr>
        <p:spPr>
          <a:xfrm>
            <a:off x="2185876" y="6184871"/>
            <a:ext cx="300789" cy="53689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Triangolo 33">
            <a:extLst>
              <a:ext uri="{FF2B5EF4-FFF2-40B4-BE49-F238E27FC236}">
                <a16:creationId xmlns:a16="http://schemas.microsoft.com/office/drawing/2014/main" id="{AC1176B8-8875-324F-96E7-AAF4391D4474}"/>
              </a:ext>
            </a:extLst>
          </p:cNvPr>
          <p:cNvSpPr/>
          <p:nvPr/>
        </p:nvSpPr>
        <p:spPr>
          <a:xfrm>
            <a:off x="1903127" y="3916458"/>
            <a:ext cx="307650" cy="1123628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Triangolo 34">
            <a:extLst>
              <a:ext uri="{FF2B5EF4-FFF2-40B4-BE49-F238E27FC236}">
                <a16:creationId xmlns:a16="http://schemas.microsoft.com/office/drawing/2014/main" id="{1F599156-7B3D-C542-B4F7-2AB54591F374}"/>
              </a:ext>
            </a:extLst>
          </p:cNvPr>
          <p:cNvSpPr/>
          <p:nvPr/>
        </p:nvSpPr>
        <p:spPr>
          <a:xfrm>
            <a:off x="3240509" y="3981826"/>
            <a:ext cx="645691" cy="1377856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7" name="Connettore 1 36">
            <a:extLst>
              <a:ext uri="{FF2B5EF4-FFF2-40B4-BE49-F238E27FC236}">
                <a16:creationId xmlns:a16="http://schemas.microsoft.com/office/drawing/2014/main" id="{9A5EA930-96F4-144A-9C5D-085C1DEF8F38}"/>
              </a:ext>
            </a:extLst>
          </p:cNvPr>
          <p:cNvCxnSpPr>
            <a:cxnSpLocks/>
          </p:cNvCxnSpPr>
          <p:nvPr/>
        </p:nvCxnSpPr>
        <p:spPr>
          <a:xfrm flipH="1">
            <a:off x="535137" y="1700856"/>
            <a:ext cx="2671012" cy="4167451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nettore 1 38">
            <a:extLst>
              <a:ext uri="{FF2B5EF4-FFF2-40B4-BE49-F238E27FC236}">
                <a16:creationId xmlns:a16="http://schemas.microsoft.com/office/drawing/2014/main" id="{6D013DA4-2072-7A49-8AA4-9795D852DB51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729790" y="1742982"/>
            <a:ext cx="2671012" cy="408396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74169D57-85A0-DF4D-806A-A70AD07514C6}"/>
                  </a:ext>
                </a:extLst>
              </p:cNvPr>
              <p:cNvSpPr txBox="1"/>
              <p:nvPr/>
            </p:nvSpPr>
            <p:spPr>
              <a:xfrm>
                <a:off x="3176829" y="2704708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1" name="CasellaDiTesto 40">
                <a:extLst>
                  <a:ext uri="{FF2B5EF4-FFF2-40B4-BE49-F238E27FC236}">
                    <a16:creationId xmlns:a16="http://schemas.microsoft.com/office/drawing/2014/main" id="{74169D57-85A0-DF4D-806A-A70AD07514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6829" y="2704708"/>
                <a:ext cx="367986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05044D49-A4B7-664A-A85F-5B0FEF490D55}"/>
                  </a:ext>
                </a:extLst>
              </p:cNvPr>
              <p:cNvSpPr txBox="1"/>
              <p:nvPr/>
            </p:nvSpPr>
            <p:spPr>
              <a:xfrm>
                <a:off x="2975814" y="4670754"/>
                <a:ext cx="3693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2" name="CasellaDiTesto 41">
                <a:extLst>
                  <a:ext uri="{FF2B5EF4-FFF2-40B4-BE49-F238E27FC236}">
                    <a16:creationId xmlns:a16="http://schemas.microsoft.com/office/drawing/2014/main" id="{05044D49-A4B7-664A-A85F-5B0FEF490D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5814" y="4670754"/>
                <a:ext cx="369332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B38A23B4-3E1E-1A42-90B0-C40C5D59A392}"/>
                  </a:ext>
                </a:extLst>
              </p:cNvPr>
              <p:cNvSpPr txBox="1"/>
              <p:nvPr/>
            </p:nvSpPr>
            <p:spPr>
              <a:xfrm>
                <a:off x="1683991" y="5642278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3" name="CasellaDiTesto 42">
                <a:extLst>
                  <a:ext uri="{FF2B5EF4-FFF2-40B4-BE49-F238E27FC236}">
                    <a16:creationId xmlns:a16="http://schemas.microsoft.com/office/drawing/2014/main" id="{B38A23B4-3E1E-1A42-90B0-C40C5D59A3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3991" y="5642278"/>
                <a:ext cx="37644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44CCF931-B270-854F-AFCC-11DE51A7B51B}"/>
                  </a:ext>
                </a:extLst>
              </p:cNvPr>
              <p:cNvSpPr txBox="1"/>
              <p:nvPr/>
            </p:nvSpPr>
            <p:spPr>
              <a:xfrm>
                <a:off x="4394400" y="1464658"/>
                <a:ext cx="789543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it-IT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Nei casi più semplici può succedere che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 coincida con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In ogni caso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 non sono mai NIL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Il nodo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 può essere NIL</a:t>
                </a:r>
              </a:p>
            </p:txBody>
          </p:sp>
        </mc:Choice>
        <mc:Fallback xmlns="">
          <p:sp>
            <p:nvSpPr>
              <p:cNvPr id="44" name="CasellaDiTesto 43">
                <a:extLst>
                  <a:ext uri="{FF2B5EF4-FFF2-40B4-BE49-F238E27FC236}">
                    <a16:creationId xmlns:a16="http://schemas.microsoft.com/office/drawing/2014/main" id="{44CCF931-B270-854F-AFCC-11DE51A7B5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4400" y="1464658"/>
                <a:ext cx="7895431" cy="1569660"/>
              </a:xfrm>
              <a:prstGeom prst="rect">
                <a:avLst/>
              </a:prstGeom>
              <a:blipFill>
                <a:blip r:embed="rId5"/>
                <a:stretch>
                  <a:fillRect l="-963" b="-72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1D8A95B7-EFFC-B547-A7FD-9878CC23451E}"/>
                  </a:ext>
                </a:extLst>
              </p:cNvPr>
              <p:cNvSpPr txBox="1"/>
              <p:nvPr/>
            </p:nvSpPr>
            <p:spPr>
              <a:xfrm>
                <a:off x="6400802" y="3711368"/>
                <a:ext cx="4674421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La chiave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 viene eliminata da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endParaRPr lang="it-IT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Il nodo che sparisce da </a:t>
                </a:r>
                <a14:m>
                  <m:oMath xmlns:m="http://schemas.openxmlformats.org/officeDocument/2006/math">
                    <m:r>
                      <a:rPr lang="it-IT" sz="240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 è il nodo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endParaRPr lang="it-IT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Al posto del nodo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sz="2400" dirty="0">
                    <a:solidFill>
                      <a:schemeClr val="accent1">
                        <a:lumMod val="50000"/>
                      </a:schemeClr>
                    </a:solidFill>
                  </a:rPr>
                  <a:t> viene messo </a:t>
                </a:r>
                <a14:m>
                  <m:oMath xmlns:m="http://schemas.openxmlformats.org/officeDocument/2006/math">
                    <m:r>
                      <a:rPr lang="it-IT" sz="2400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it-IT" sz="2400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5" name="CasellaDiTesto 44">
                <a:extLst>
                  <a:ext uri="{FF2B5EF4-FFF2-40B4-BE49-F238E27FC236}">
                    <a16:creationId xmlns:a16="http://schemas.microsoft.com/office/drawing/2014/main" id="{1D8A95B7-EFFC-B547-A7FD-9878CC2345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2" y="3711368"/>
                <a:ext cx="4674421" cy="1200329"/>
              </a:xfrm>
              <a:prstGeom prst="rect">
                <a:avLst/>
              </a:prstGeom>
              <a:blipFill>
                <a:blip r:embed="rId6"/>
                <a:stretch>
                  <a:fillRect l="-2174" t="-2083" b="-9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234E75BE-1965-E945-AA1E-31D2A91A646D}"/>
              </a:ext>
            </a:extLst>
          </p:cNvPr>
          <p:cNvSpPr txBox="1"/>
          <p:nvPr/>
        </p:nvSpPr>
        <p:spPr>
          <a:xfrm>
            <a:off x="2618045" y="4934255"/>
            <a:ext cx="346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k’</a:t>
            </a: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7EBC279D-97D9-0D4F-9E04-8E32149704FD}"/>
              </a:ext>
            </a:extLst>
          </p:cNvPr>
          <p:cNvGrpSpPr/>
          <p:nvPr/>
        </p:nvGrpSpPr>
        <p:grpSpPr>
          <a:xfrm>
            <a:off x="2185877" y="2552023"/>
            <a:ext cx="1130905" cy="3080086"/>
            <a:chOff x="2185877" y="2552023"/>
            <a:chExt cx="1130905" cy="3080086"/>
          </a:xfrm>
        </p:grpSpPr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7BF28D0C-83DA-5F42-A77E-EF5D5B6F7B22}"/>
                </a:ext>
              </a:extLst>
            </p:cNvPr>
            <p:cNvCxnSpPr/>
            <p:nvPr/>
          </p:nvCxnSpPr>
          <p:spPr>
            <a:xfrm flipH="1">
              <a:off x="2799245" y="2883878"/>
              <a:ext cx="288862" cy="369332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CasellaDiTesto 50">
              <a:extLst>
                <a:ext uri="{FF2B5EF4-FFF2-40B4-BE49-F238E27FC236}">
                  <a16:creationId xmlns:a16="http://schemas.microsoft.com/office/drawing/2014/main" id="{63012F1B-4D38-8348-A946-E27C69A9A3F0}"/>
                </a:ext>
              </a:extLst>
            </p:cNvPr>
            <p:cNvSpPr txBox="1"/>
            <p:nvPr/>
          </p:nvSpPr>
          <p:spPr>
            <a:xfrm>
              <a:off x="2970212" y="2552023"/>
              <a:ext cx="346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k’</a:t>
              </a:r>
            </a:p>
          </p:txBody>
        </p: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9CB4E4AA-19AA-F144-8E8A-4F11E47ACA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18087" y="4837157"/>
              <a:ext cx="886594" cy="52252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8C069D87-49F4-E04D-B21F-52AFBCC09AF3}"/>
                </a:ext>
              </a:extLst>
            </p:cNvPr>
            <p:cNvCxnSpPr/>
            <p:nvPr/>
          </p:nvCxnSpPr>
          <p:spPr>
            <a:xfrm>
              <a:off x="2468416" y="4810901"/>
              <a:ext cx="684273" cy="54878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7 58">
              <a:extLst>
                <a:ext uri="{FF2B5EF4-FFF2-40B4-BE49-F238E27FC236}">
                  <a16:creationId xmlns:a16="http://schemas.microsoft.com/office/drawing/2014/main" id="{6EF132F8-254B-1B48-9373-6775C0E529B1}"/>
                </a:ext>
              </a:extLst>
            </p:cNvPr>
            <p:cNvCxnSpPr/>
            <p:nvPr/>
          </p:nvCxnSpPr>
          <p:spPr>
            <a:xfrm rot="5400000">
              <a:off x="1901597" y="4826732"/>
              <a:ext cx="1089657" cy="521098"/>
            </a:xfrm>
            <a:prstGeom prst="curvedConnector3">
              <a:avLst>
                <a:gd name="adj1" fmla="val 23427"/>
              </a:avLst>
            </a:prstGeom>
            <a:ln w="9525" cap="flat" cmpd="sng" algn="ctr">
              <a:solidFill>
                <a:schemeClr val="accent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362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268979AB-3DEA-0446-940D-C985D0CF238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Cancellazione della chiave </a:t>
                </a:r>
                <a14:m>
                  <m:oMath xmlns:m="http://schemas.openxmlformats.org/officeDocument/2006/math"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RBT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268979AB-3DEA-0446-940D-C985D0CF238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CBED734-86E2-314E-A0F2-3D25733377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88842" cy="4351338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Indichiamo con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il </a:t>
                </a:r>
                <a:r>
                  <a:rPr lang="it-IT" u="sng" dirty="0">
                    <a:solidFill>
                      <a:schemeClr val="accent1">
                        <a:lumMod val="50000"/>
                      </a:schemeClr>
                    </a:solidFill>
                  </a:rPr>
                  <a:t>nodo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che viene effettivamente eliminato da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con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il </a:t>
                </a:r>
                <a:r>
                  <a:rPr lang="it-IT" u="sng" dirty="0">
                    <a:solidFill>
                      <a:schemeClr val="accent1">
                        <a:lumMod val="50000"/>
                      </a:schemeClr>
                    </a:solidFill>
                  </a:rPr>
                  <a:t>nodo che rimpiazza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, non occorre fare niente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dirty="0" err="1"/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, ricoloro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di </a:t>
                </a:r>
                <a:r>
                  <a:rPr lang="it-IT" b="1" dirty="0" err="1"/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ho finito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dirty="0" err="1"/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dirty="0" err="1"/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, coloro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di «</a:t>
                </a:r>
                <a:r>
                  <a:rPr lang="it-IT" b="1" dirty="0"/>
                  <a:t>double-</a:t>
                </a:r>
                <a:r>
                  <a:rPr lang="it-IT" b="1" dirty="0" err="1"/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» (conta come 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2 </a:t>
                </a:r>
                <a:r>
                  <a:rPr lang="it-IT" b="1" dirty="0" err="1"/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). La condizione 4 non viene violata, viene violata la condizione 1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Uso </a:t>
                </a:r>
                <a:r>
                  <a:rPr lang="it-IT" u="sng" dirty="0">
                    <a:solidFill>
                      <a:schemeClr val="accent1">
                        <a:lumMod val="50000"/>
                      </a:schemeClr>
                    </a:solidFill>
                  </a:rPr>
                  <a:t>rotazioni e </a:t>
                </a:r>
                <a:r>
                  <a:rPr lang="it-IT" u="sng" dirty="0" err="1">
                    <a:solidFill>
                      <a:schemeClr val="accent1">
                        <a:lumMod val="50000"/>
                      </a:schemeClr>
                    </a:solidFill>
                  </a:rPr>
                  <a:t>ricolorazioni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per sistemare il problema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7CBED734-86E2-314E-A0F2-3D25733377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88842" cy="4351338"/>
              </a:xfrm>
              <a:blipFill>
                <a:blip r:embed="rId3"/>
                <a:stretch>
                  <a:fillRect l="-924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277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01E1BD55-0ADE-2843-8299-1DDABF62E89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Cancellazione della chiave </a:t>
                </a:r>
                <a14:m>
                  <m:oMath xmlns:m="http://schemas.openxmlformats.org/officeDocument/2006/math"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 RBT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01E1BD55-0ADE-2843-8299-1DDABF62E8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7695BEB-31A0-774C-9A7A-DA43869D727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In ogni istante l’unico problema è la presenza di un «</a:t>
                </a:r>
                <a:r>
                  <a:rPr lang="it-IT" b="1" dirty="0"/>
                  <a:t>double-</a:t>
                </a:r>
                <a:r>
                  <a:rPr lang="it-IT" b="1" dirty="0" err="1"/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»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All’inizio il </a:t>
                </a:r>
                <a:r>
                  <a:rPr lang="it-IT" b="1" dirty="0"/>
                  <a:t>double-</a:t>
                </a:r>
                <a:r>
                  <a:rPr lang="it-IT" b="1" dirty="0" err="1"/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Il 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double-</a:t>
                </a:r>
                <a:r>
                  <a:rPr lang="it-IT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si sposta verso l’alto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La procedura termina quando:</a:t>
                </a:r>
              </a:p>
              <a:p>
                <a:pPr lvl="1"/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arrivo alla radice oppure</a:t>
                </a:r>
              </a:p>
              <a:p>
                <a:pPr lvl="1"/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il nuovo 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double-</a:t>
                </a:r>
                <a:r>
                  <a:rPr lang="it-IT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oppure</a:t>
                </a:r>
              </a:p>
              <a:p>
                <a:pPr lvl="1"/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Il problema viene risolto 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7695BEB-31A0-774C-9A7A-DA43869D72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 b="-29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uppo 16">
            <a:extLst>
              <a:ext uri="{FF2B5EF4-FFF2-40B4-BE49-F238E27FC236}">
                <a16:creationId xmlns:a16="http://schemas.microsoft.com/office/drawing/2014/main" id="{6A4F2324-9FB3-154E-AE74-652A54DA487F}"/>
              </a:ext>
            </a:extLst>
          </p:cNvPr>
          <p:cNvGrpSpPr/>
          <p:nvPr/>
        </p:nvGrpSpPr>
        <p:grpSpPr>
          <a:xfrm>
            <a:off x="7652084" y="2467652"/>
            <a:ext cx="4062949" cy="3709311"/>
            <a:chOff x="7796463" y="2346158"/>
            <a:chExt cx="4062949" cy="3709311"/>
          </a:xfrm>
        </p:grpSpPr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7AD4A122-20AD-534B-A433-044A0F8E9DF9}"/>
                </a:ext>
              </a:extLst>
            </p:cNvPr>
            <p:cNvSpPr/>
            <p:nvPr/>
          </p:nvSpPr>
          <p:spPr>
            <a:xfrm>
              <a:off x="9180095" y="2346158"/>
              <a:ext cx="409074" cy="31215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EDCE21F5-2C45-0E47-A0EF-4E4A83CD55A4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 flipH="1">
              <a:off x="7796463" y="2612599"/>
              <a:ext cx="1443540" cy="32103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DDFFBAAB-3DE5-7441-96B0-3B3BC75EC9B6}"/>
                </a:ext>
              </a:extLst>
            </p:cNvPr>
            <p:cNvCxnSpPr>
              <a:cxnSpLocks/>
              <a:stCxn id="5" idx="5"/>
            </p:cNvCxnSpPr>
            <p:nvPr/>
          </p:nvCxnSpPr>
          <p:spPr>
            <a:xfrm>
              <a:off x="9529261" y="2612599"/>
              <a:ext cx="1656097" cy="32103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40C0AC17-F969-8B4E-8428-EA377B32B218}"/>
                </a:ext>
              </a:extLst>
            </p:cNvPr>
            <p:cNvSpPr/>
            <p:nvPr/>
          </p:nvSpPr>
          <p:spPr>
            <a:xfrm>
              <a:off x="9240003" y="4999894"/>
              <a:ext cx="409074" cy="31215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3" name="Rettangolo arrotondato 12">
              <a:extLst>
                <a:ext uri="{FF2B5EF4-FFF2-40B4-BE49-F238E27FC236}">
                  <a16:creationId xmlns:a16="http://schemas.microsoft.com/office/drawing/2014/main" id="{869A9E95-0709-2142-B1F8-009CE80F3865}"/>
                </a:ext>
              </a:extLst>
            </p:cNvPr>
            <p:cNvSpPr/>
            <p:nvPr/>
          </p:nvSpPr>
          <p:spPr>
            <a:xfrm>
              <a:off x="9542375" y="5760165"/>
              <a:ext cx="540590" cy="197692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F1B4BEEF-0D52-5245-BCC1-837788B5EE92}"/>
                </a:ext>
              </a:extLst>
            </p:cNvPr>
            <p:cNvCxnSpPr>
              <a:cxnSpLocks/>
              <a:stCxn id="8" idx="5"/>
            </p:cNvCxnSpPr>
            <p:nvPr/>
          </p:nvCxnSpPr>
          <p:spPr>
            <a:xfrm>
              <a:off x="9589169" y="5266335"/>
              <a:ext cx="204537" cy="44109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90891B35-1516-6344-9AF2-352CDCC8A262}"/>
                    </a:ext>
                  </a:extLst>
                </p:cNvPr>
                <p:cNvSpPr txBox="1"/>
                <p:nvPr/>
              </p:nvSpPr>
              <p:spPr>
                <a:xfrm>
                  <a:off x="10082964" y="5686137"/>
                  <a:ext cx="17764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𝐷𝑜𝑢𝑏𝑙𝑒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𝑏𝑙𝑎𝑐𝑘</m:t>
                        </m:r>
                      </m:oMath>
                    </m:oMathPara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90891B35-1516-6344-9AF2-352CDCC8A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82964" y="5686137"/>
                  <a:ext cx="1776448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16667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Freccia su 15">
            <a:extLst>
              <a:ext uri="{FF2B5EF4-FFF2-40B4-BE49-F238E27FC236}">
                <a16:creationId xmlns:a16="http://schemas.microsoft.com/office/drawing/2014/main" id="{56A6B7C3-5ADB-DD46-A4F9-03A459141365}"/>
              </a:ext>
            </a:extLst>
          </p:cNvPr>
          <p:cNvSpPr/>
          <p:nvPr/>
        </p:nvSpPr>
        <p:spPr>
          <a:xfrm rot="20619205">
            <a:off x="9569484" y="3631242"/>
            <a:ext cx="439586" cy="208929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292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14F811-BA88-CF4E-BDEB-3BB08A9A9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Rotazioni e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Ricolorazioni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nella cancellazione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34EB32C-FEA8-E54B-9A78-D1600266C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Nell’</a:t>
            </a:r>
            <a:r>
              <a:rPr lang="it-IT" u="sng" dirty="0">
                <a:solidFill>
                  <a:schemeClr val="accent1">
                    <a:lumMod val="50000"/>
                  </a:schemeClr>
                </a:solidFill>
              </a:rPr>
              <a:t>inserimento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c’era troppo peso dal lato del nuovo nodo e lo </a:t>
            </a:r>
            <a:r>
              <a:rPr lang="it-IT" u="sng" dirty="0">
                <a:solidFill>
                  <a:schemeClr val="accent1">
                    <a:lumMod val="50000"/>
                  </a:schemeClr>
                </a:solidFill>
              </a:rPr>
              <a:t>spostavo dalla parte dello zio.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Cioè </a:t>
            </a:r>
            <a:r>
              <a:rPr lang="it-IT" u="sng" dirty="0">
                <a:solidFill>
                  <a:schemeClr val="accent1">
                    <a:lumMod val="50000"/>
                  </a:schemeClr>
                </a:solidFill>
              </a:rPr>
              <a:t>nell’inserimento dalla parte dello zio c’è meno peso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Nella </a:t>
            </a:r>
            <a:r>
              <a:rPr lang="it-IT" u="sng" dirty="0">
                <a:solidFill>
                  <a:schemeClr val="accent1">
                    <a:lumMod val="50000"/>
                  </a:schemeClr>
                </a:solidFill>
              </a:rPr>
              <a:t>cancellazione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it-IT" u="sng" dirty="0">
                <a:solidFill>
                  <a:schemeClr val="accent1">
                    <a:lumMod val="50000"/>
                  </a:schemeClr>
                </a:solidFill>
              </a:rPr>
              <a:t>manca del peso dal lato del nodo cancellato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. Il 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double-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black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indica dove manca peso. 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Intuitivamente pensate come se il </a:t>
            </a:r>
            <a:r>
              <a:rPr lang="it-IT" i="1" dirty="0">
                <a:solidFill>
                  <a:schemeClr val="accent1">
                    <a:lumMod val="50000"/>
                  </a:schemeClr>
                </a:solidFill>
              </a:rPr>
              <a:t>lato dove c’è meno peso 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sia sempre quello dello </a:t>
            </a:r>
            <a:r>
              <a:rPr lang="it-IT" u="sng" dirty="0">
                <a:solidFill>
                  <a:schemeClr val="accent1">
                    <a:lumMod val="50000"/>
                  </a:schemeClr>
                </a:solidFill>
              </a:rPr>
              <a:t>zio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… quindi…</a:t>
            </a:r>
          </a:p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Anche nella </a:t>
            </a:r>
            <a:r>
              <a:rPr lang="it-IT" u="sng" dirty="0">
                <a:solidFill>
                  <a:schemeClr val="accent1">
                    <a:lumMod val="50000"/>
                  </a:schemeClr>
                </a:solidFill>
              </a:rPr>
              <a:t>cancellazione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 bisogna </a:t>
            </a:r>
            <a:r>
              <a:rPr lang="it-IT" u="sng" dirty="0">
                <a:solidFill>
                  <a:schemeClr val="accent1">
                    <a:lumMod val="50000"/>
                  </a:schemeClr>
                </a:solidFill>
              </a:rPr>
              <a:t>prendere del peso dal lato dei nipoti e spostarlo dalla parte dello zio 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(il </a:t>
            </a:r>
            <a:r>
              <a:rPr lang="it-IT" b="1" dirty="0"/>
              <a:t>double-</a:t>
            </a:r>
            <a:r>
              <a:rPr lang="it-IT" b="1" dirty="0" err="1"/>
              <a:t>black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9974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1FA2A3-A633-F045-9E8D-CADB6EF69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Rotazioni e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Ricolorazioni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nella cancellazione</a:t>
            </a:r>
            <a:endParaRPr lang="it-IT" dirty="0"/>
          </a:p>
        </p:txBody>
      </p:sp>
      <p:grpSp>
        <p:nvGrpSpPr>
          <p:cNvPr id="33" name="Gruppo 32">
            <a:extLst>
              <a:ext uri="{FF2B5EF4-FFF2-40B4-BE49-F238E27FC236}">
                <a16:creationId xmlns:a16="http://schemas.microsoft.com/office/drawing/2014/main" id="{AD8DC20F-C5EA-D84F-8412-BA469EBC686E}"/>
              </a:ext>
            </a:extLst>
          </p:cNvPr>
          <p:cNvGrpSpPr/>
          <p:nvPr/>
        </p:nvGrpSpPr>
        <p:grpSpPr>
          <a:xfrm>
            <a:off x="1135380" y="2636044"/>
            <a:ext cx="3863340" cy="3725942"/>
            <a:chOff x="1272540" y="1843564"/>
            <a:chExt cx="3863340" cy="3725942"/>
          </a:xfrm>
        </p:grpSpPr>
        <p:sp>
          <p:nvSpPr>
            <p:cNvPr id="4" name="Anello 3">
              <a:extLst>
                <a:ext uri="{FF2B5EF4-FFF2-40B4-BE49-F238E27FC236}">
                  <a16:creationId xmlns:a16="http://schemas.microsoft.com/office/drawing/2014/main" id="{2ED0359D-C19F-884D-B1FB-BDA061709730}"/>
                </a:ext>
              </a:extLst>
            </p:cNvPr>
            <p:cNvSpPr/>
            <p:nvPr/>
          </p:nvSpPr>
          <p:spPr>
            <a:xfrm>
              <a:off x="2545080" y="1843564"/>
              <a:ext cx="731520" cy="731520"/>
            </a:xfrm>
            <a:prstGeom prst="donut">
              <a:avLst>
                <a:gd name="adj" fmla="val 921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5" name="Anello 4">
              <a:extLst>
                <a:ext uri="{FF2B5EF4-FFF2-40B4-BE49-F238E27FC236}">
                  <a16:creationId xmlns:a16="http://schemas.microsoft.com/office/drawing/2014/main" id="{84C762FD-6D4B-8F40-B3E5-9579ACD2F18A}"/>
                </a:ext>
              </a:extLst>
            </p:cNvPr>
            <p:cNvSpPr/>
            <p:nvPr/>
          </p:nvSpPr>
          <p:spPr>
            <a:xfrm>
              <a:off x="3276600" y="3093720"/>
              <a:ext cx="731520" cy="731520"/>
            </a:xfrm>
            <a:prstGeom prst="donut">
              <a:avLst>
                <a:gd name="adj" fmla="val 921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6" name="Anello 5">
              <a:extLst>
                <a:ext uri="{FF2B5EF4-FFF2-40B4-BE49-F238E27FC236}">
                  <a16:creationId xmlns:a16="http://schemas.microsoft.com/office/drawing/2014/main" id="{DCAEC73B-2D2C-184B-BCBA-614FB8177DE8}"/>
                </a:ext>
              </a:extLst>
            </p:cNvPr>
            <p:cNvSpPr/>
            <p:nvPr/>
          </p:nvSpPr>
          <p:spPr>
            <a:xfrm>
              <a:off x="1813560" y="3093720"/>
              <a:ext cx="731520" cy="731520"/>
            </a:xfrm>
            <a:prstGeom prst="donut">
              <a:avLst>
                <a:gd name="adj" fmla="val 921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7" name="Anello 6">
              <a:extLst>
                <a:ext uri="{FF2B5EF4-FFF2-40B4-BE49-F238E27FC236}">
                  <a16:creationId xmlns:a16="http://schemas.microsoft.com/office/drawing/2014/main" id="{738B19CC-7839-2D4F-840B-F255F4DA5399}"/>
                </a:ext>
              </a:extLst>
            </p:cNvPr>
            <p:cNvSpPr/>
            <p:nvPr/>
          </p:nvSpPr>
          <p:spPr>
            <a:xfrm>
              <a:off x="4008120" y="4221480"/>
              <a:ext cx="731520" cy="731520"/>
            </a:xfrm>
            <a:prstGeom prst="donut">
              <a:avLst>
                <a:gd name="adj" fmla="val 9211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8" name="Rettangolo arrotondato 7">
              <a:extLst>
                <a:ext uri="{FF2B5EF4-FFF2-40B4-BE49-F238E27FC236}">
                  <a16:creationId xmlns:a16="http://schemas.microsoft.com/office/drawing/2014/main" id="{4BCF32BC-91EB-AC41-841D-1C56A980B381}"/>
                </a:ext>
              </a:extLst>
            </p:cNvPr>
            <p:cNvSpPr/>
            <p:nvPr/>
          </p:nvSpPr>
          <p:spPr>
            <a:xfrm>
              <a:off x="1272540" y="4481512"/>
              <a:ext cx="518160" cy="197644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" name="Rettangolo arrotondato 8">
              <a:extLst>
                <a:ext uri="{FF2B5EF4-FFF2-40B4-BE49-F238E27FC236}">
                  <a16:creationId xmlns:a16="http://schemas.microsoft.com/office/drawing/2014/main" id="{823FCC0C-4250-2A41-8766-551003327E4E}"/>
                </a:ext>
              </a:extLst>
            </p:cNvPr>
            <p:cNvSpPr/>
            <p:nvPr/>
          </p:nvSpPr>
          <p:spPr>
            <a:xfrm>
              <a:off x="2286000" y="4481512"/>
              <a:ext cx="518160" cy="197644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0" name="Rettangolo arrotondato 9">
              <a:extLst>
                <a:ext uri="{FF2B5EF4-FFF2-40B4-BE49-F238E27FC236}">
                  <a16:creationId xmlns:a16="http://schemas.microsoft.com/office/drawing/2014/main" id="{A1F97995-0123-5C43-AD42-F41BABC0BC78}"/>
                </a:ext>
              </a:extLst>
            </p:cNvPr>
            <p:cNvSpPr/>
            <p:nvPr/>
          </p:nvSpPr>
          <p:spPr>
            <a:xfrm>
              <a:off x="2910840" y="4488418"/>
              <a:ext cx="518160" cy="197644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1" name="Rettangolo arrotondato 10">
              <a:extLst>
                <a:ext uri="{FF2B5EF4-FFF2-40B4-BE49-F238E27FC236}">
                  <a16:creationId xmlns:a16="http://schemas.microsoft.com/office/drawing/2014/main" id="{59393EF8-04F1-014F-A823-21EE0BE10A43}"/>
                </a:ext>
              </a:extLst>
            </p:cNvPr>
            <p:cNvSpPr/>
            <p:nvPr/>
          </p:nvSpPr>
          <p:spPr>
            <a:xfrm>
              <a:off x="4617720" y="5349240"/>
              <a:ext cx="518160" cy="197644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ttangolo arrotondato 11">
              <a:extLst>
                <a:ext uri="{FF2B5EF4-FFF2-40B4-BE49-F238E27FC236}">
                  <a16:creationId xmlns:a16="http://schemas.microsoft.com/office/drawing/2014/main" id="{D2F3D8B0-92D4-0B44-8DD9-C402AD61FBF6}"/>
                </a:ext>
              </a:extLst>
            </p:cNvPr>
            <p:cNvSpPr/>
            <p:nvPr/>
          </p:nvSpPr>
          <p:spPr>
            <a:xfrm>
              <a:off x="3642360" y="5371862"/>
              <a:ext cx="518160" cy="197644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552F8E47-8A39-4948-9E79-D6AFB2302A5C}"/>
                </a:ext>
              </a:extLst>
            </p:cNvPr>
            <p:cNvCxnSpPr>
              <a:stCxn id="4" idx="5"/>
              <a:endCxn id="5" idx="0"/>
            </p:cNvCxnSpPr>
            <p:nvPr/>
          </p:nvCxnSpPr>
          <p:spPr>
            <a:xfrm>
              <a:off x="3169471" y="2467955"/>
              <a:ext cx="472889" cy="625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E25D5699-EB8D-1947-AFA0-F24B3D782101}"/>
                </a:ext>
              </a:extLst>
            </p:cNvPr>
            <p:cNvCxnSpPr>
              <a:stCxn id="4" idx="3"/>
              <a:endCxn id="6" idx="0"/>
            </p:cNvCxnSpPr>
            <p:nvPr/>
          </p:nvCxnSpPr>
          <p:spPr>
            <a:xfrm flipH="1">
              <a:off x="2179320" y="2467955"/>
              <a:ext cx="472889" cy="6257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A7A8B698-1282-8040-B6EB-B9B12F0D700A}"/>
                </a:ext>
              </a:extLst>
            </p:cNvPr>
            <p:cNvCxnSpPr>
              <a:stCxn id="6" idx="3"/>
              <a:endCxn id="8" idx="0"/>
            </p:cNvCxnSpPr>
            <p:nvPr/>
          </p:nvCxnSpPr>
          <p:spPr>
            <a:xfrm flipH="1">
              <a:off x="1531620" y="3718111"/>
              <a:ext cx="389069" cy="763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0EF40F96-477B-FA44-8DCB-738456E90D2D}"/>
                </a:ext>
              </a:extLst>
            </p:cNvPr>
            <p:cNvCxnSpPr>
              <a:stCxn id="6" idx="5"/>
              <a:endCxn id="9" idx="0"/>
            </p:cNvCxnSpPr>
            <p:nvPr/>
          </p:nvCxnSpPr>
          <p:spPr>
            <a:xfrm>
              <a:off x="2437951" y="3718111"/>
              <a:ext cx="107129" cy="7634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0DCC0054-5D9B-C94C-8EBF-49F1282A82C4}"/>
                </a:ext>
              </a:extLst>
            </p:cNvPr>
            <p:cNvCxnSpPr>
              <a:stCxn id="5" idx="3"/>
              <a:endCxn id="10" idx="0"/>
            </p:cNvCxnSpPr>
            <p:nvPr/>
          </p:nvCxnSpPr>
          <p:spPr>
            <a:xfrm flipH="1">
              <a:off x="3169920" y="3718111"/>
              <a:ext cx="213809" cy="7703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F1E70864-20D4-4F4D-A15D-A9E31F74FF72}"/>
                </a:ext>
              </a:extLst>
            </p:cNvPr>
            <p:cNvCxnSpPr>
              <a:stCxn id="5" idx="5"/>
              <a:endCxn id="7" idx="0"/>
            </p:cNvCxnSpPr>
            <p:nvPr/>
          </p:nvCxnSpPr>
          <p:spPr>
            <a:xfrm>
              <a:off x="3900991" y="3718111"/>
              <a:ext cx="472889" cy="503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94A0167B-5CD9-DA4B-8B29-57F3BCB075AF}"/>
                </a:ext>
              </a:extLst>
            </p:cNvPr>
            <p:cNvCxnSpPr>
              <a:stCxn id="7" idx="3"/>
              <a:endCxn id="12" idx="0"/>
            </p:cNvCxnSpPr>
            <p:nvPr/>
          </p:nvCxnSpPr>
          <p:spPr>
            <a:xfrm flipH="1">
              <a:off x="3901440" y="4845871"/>
              <a:ext cx="213809" cy="5259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BA1FF7EE-4B4E-7842-BD1F-DB29CC613478}"/>
                </a:ext>
              </a:extLst>
            </p:cNvPr>
            <p:cNvCxnSpPr>
              <a:stCxn id="7" idx="5"/>
              <a:endCxn id="11" idx="0"/>
            </p:cNvCxnSpPr>
            <p:nvPr/>
          </p:nvCxnSpPr>
          <p:spPr>
            <a:xfrm>
              <a:off x="4632511" y="4845871"/>
              <a:ext cx="244289" cy="5033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CasellaDiTesto 28">
              <a:extLst>
                <a:ext uri="{FF2B5EF4-FFF2-40B4-BE49-F238E27FC236}">
                  <a16:creationId xmlns:a16="http://schemas.microsoft.com/office/drawing/2014/main" id="{25C672FB-47AA-5747-8646-2359C3AE8184}"/>
                </a:ext>
              </a:extLst>
            </p:cNvPr>
            <p:cNvSpPr txBox="1"/>
            <p:nvPr/>
          </p:nvSpPr>
          <p:spPr>
            <a:xfrm>
              <a:off x="2804160" y="20228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3</a:t>
              </a:r>
            </a:p>
          </p:txBody>
        </p:sp>
        <p:sp>
          <p:nvSpPr>
            <p:cNvPr id="30" name="CasellaDiTesto 29">
              <a:extLst>
                <a:ext uri="{FF2B5EF4-FFF2-40B4-BE49-F238E27FC236}">
                  <a16:creationId xmlns:a16="http://schemas.microsoft.com/office/drawing/2014/main" id="{64F54DB3-C764-ED48-97FF-0B0E10237851}"/>
                </a:ext>
              </a:extLst>
            </p:cNvPr>
            <p:cNvSpPr txBox="1"/>
            <p:nvPr/>
          </p:nvSpPr>
          <p:spPr>
            <a:xfrm>
              <a:off x="2057400" y="3313033"/>
              <a:ext cx="3164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2</a:t>
              </a:r>
            </a:p>
          </p:txBody>
        </p:sp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D7A2AB1F-53CB-E445-BA20-993C893764E3}"/>
                </a:ext>
              </a:extLst>
            </p:cNvPr>
            <p:cNvSpPr txBox="1"/>
            <p:nvPr/>
          </p:nvSpPr>
          <p:spPr>
            <a:xfrm>
              <a:off x="3491517" y="33130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4</a:t>
              </a:r>
            </a:p>
          </p:txBody>
        </p:sp>
        <p:sp>
          <p:nvSpPr>
            <p:cNvPr id="32" name="CasellaDiTesto 31">
              <a:extLst>
                <a:ext uri="{FF2B5EF4-FFF2-40B4-BE49-F238E27FC236}">
                  <a16:creationId xmlns:a16="http://schemas.microsoft.com/office/drawing/2014/main" id="{85CBFC5E-EDF0-A249-BF76-24A84572B8ED}"/>
                </a:ext>
              </a:extLst>
            </p:cNvPr>
            <p:cNvSpPr txBox="1"/>
            <p:nvPr/>
          </p:nvSpPr>
          <p:spPr>
            <a:xfrm>
              <a:off x="4223037" y="440257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5</a:t>
              </a:r>
            </a:p>
          </p:txBody>
        </p:sp>
      </p:grpSp>
      <p:sp>
        <p:nvSpPr>
          <p:cNvPr id="56" name="CasellaDiTesto 55">
            <a:extLst>
              <a:ext uri="{FF2B5EF4-FFF2-40B4-BE49-F238E27FC236}">
                <a16:creationId xmlns:a16="http://schemas.microsoft.com/office/drawing/2014/main" id="{AD7B6DA1-DAE6-2B40-8A99-F4B7FE3DAE84}"/>
              </a:ext>
            </a:extLst>
          </p:cNvPr>
          <p:cNvSpPr txBox="1"/>
          <p:nvPr/>
        </p:nvSpPr>
        <p:spPr>
          <a:xfrm>
            <a:off x="1505889" y="1772960"/>
            <a:ext cx="236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Cancelliamo la chiave 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2134223-0B25-DE4E-98B4-BE9A39A0B357}"/>
                  </a:ext>
                </a:extLst>
              </p:cNvPr>
              <p:cNvSpPr txBox="1"/>
              <p:nvPr/>
            </p:nvSpPr>
            <p:spPr>
              <a:xfrm>
                <a:off x="876300" y="3910754"/>
                <a:ext cx="8011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7" name="CasellaDiTesto 56">
                <a:extLst>
                  <a:ext uri="{FF2B5EF4-FFF2-40B4-BE49-F238E27FC236}">
                    <a16:creationId xmlns:a16="http://schemas.microsoft.com/office/drawing/2014/main" id="{92134223-0B25-DE4E-98B4-BE9A39A0B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00" y="3910754"/>
                <a:ext cx="801117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0A2BD5D-AA01-9C4F-99E9-1BBC06E84856}"/>
                  </a:ext>
                </a:extLst>
              </p:cNvPr>
              <p:cNvSpPr txBox="1"/>
              <p:nvPr/>
            </p:nvSpPr>
            <p:spPr>
              <a:xfrm>
                <a:off x="538284" y="5188148"/>
                <a:ext cx="376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8" name="CasellaDiTesto 57">
                <a:extLst>
                  <a:ext uri="{FF2B5EF4-FFF2-40B4-BE49-F238E27FC236}">
                    <a16:creationId xmlns:a16="http://schemas.microsoft.com/office/drawing/2014/main" id="{10A2BD5D-AA01-9C4F-99E9-1BBC06E84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84" y="5188148"/>
                <a:ext cx="3764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Ovale 62">
            <a:extLst>
              <a:ext uri="{FF2B5EF4-FFF2-40B4-BE49-F238E27FC236}">
                <a16:creationId xmlns:a16="http://schemas.microsoft.com/office/drawing/2014/main" id="{C6CEC594-F555-B745-A24B-4B414434E50B}"/>
              </a:ext>
            </a:extLst>
          </p:cNvPr>
          <p:cNvSpPr/>
          <p:nvPr/>
        </p:nvSpPr>
        <p:spPr>
          <a:xfrm>
            <a:off x="8716831" y="4907320"/>
            <a:ext cx="2636969" cy="994026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35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B48031EE-2888-534A-96A7-1B4FE9FFC06B}"/>
              </a:ext>
            </a:extLst>
          </p:cNvPr>
          <p:cNvGrpSpPr/>
          <p:nvPr/>
        </p:nvGrpSpPr>
        <p:grpSpPr>
          <a:xfrm>
            <a:off x="6798005" y="2647620"/>
            <a:ext cx="4509626" cy="3725942"/>
            <a:chOff x="6798005" y="2647620"/>
            <a:chExt cx="4509626" cy="3725942"/>
          </a:xfrm>
        </p:grpSpPr>
        <p:grpSp>
          <p:nvGrpSpPr>
            <p:cNvPr id="60" name="Gruppo 59">
              <a:extLst>
                <a:ext uri="{FF2B5EF4-FFF2-40B4-BE49-F238E27FC236}">
                  <a16:creationId xmlns:a16="http://schemas.microsoft.com/office/drawing/2014/main" id="{404599C3-E56F-884C-BEDC-E29D759BAB9A}"/>
                </a:ext>
              </a:extLst>
            </p:cNvPr>
            <p:cNvGrpSpPr/>
            <p:nvPr/>
          </p:nvGrpSpPr>
          <p:grpSpPr>
            <a:xfrm>
              <a:off x="8092440" y="2647620"/>
              <a:ext cx="3215191" cy="3725942"/>
              <a:chOff x="8092440" y="2647620"/>
              <a:chExt cx="3215191" cy="3725942"/>
            </a:xfrm>
          </p:grpSpPr>
          <p:sp>
            <p:nvSpPr>
              <p:cNvPr id="35" name="Anello 34">
                <a:extLst>
                  <a:ext uri="{FF2B5EF4-FFF2-40B4-BE49-F238E27FC236}">
                    <a16:creationId xmlns:a16="http://schemas.microsoft.com/office/drawing/2014/main" id="{69CAB946-1F8F-BF41-BBDF-35812EB868B7}"/>
                  </a:ext>
                </a:extLst>
              </p:cNvPr>
              <p:cNvSpPr/>
              <p:nvPr/>
            </p:nvSpPr>
            <p:spPr>
              <a:xfrm>
                <a:off x="8716831" y="2647620"/>
                <a:ext cx="731520" cy="731520"/>
              </a:xfrm>
              <a:prstGeom prst="donut">
                <a:avLst>
                  <a:gd name="adj" fmla="val 9211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Anello 35">
                <a:extLst>
                  <a:ext uri="{FF2B5EF4-FFF2-40B4-BE49-F238E27FC236}">
                    <a16:creationId xmlns:a16="http://schemas.microsoft.com/office/drawing/2014/main" id="{DB463F49-3DA0-A142-8678-C783A556617E}"/>
                  </a:ext>
                </a:extLst>
              </p:cNvPr>
              <p:cNvSpPr/>
              <p:nvPr/>
            </p:nvSpPr>
            <p:spPr>
              <a:xfrm>
                <a:off x="9448351" y="3897776"/>
                <a:ext cx="731520" cy="731520"/>
              </a:xfrm>
              <a:prstGeom prst="donut">
                <a:avLst>
                  <a:gd name="adj" fmla="val 9211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Anello 37">
                <a:extLst>
                  <a:ext uri="{FF2B5EF4-FFF2-40B4-BE49-F238E27FC236}">
                    <a16:creationId xmlns:a16="http://schemas.microsoft.com/office/drawing/2014/main" id="{E75E3840-758A-7744-9FED-A564354A4179}"/>
                  </a:ext>
                </a:extLst>
              </p:cNvPr>
              <p:cNvSpPr/>
              <p:nvPr/>
            </p:nvSpPr>
            <p:spPr>
              <a:xfrm>
                <a:off x="10179871" y="5025536"/>
                <a:ext cx="731520" cy="731520"/>
              </a:xfrm>
              <a:prstGeom prst="donut">
                <a:avLst>
                  <a:gd name="adj" fmla="val 9211"/>
                </a:avLst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ttangolo arrotondato 38">
                <a:extLst>
                  <a:ext uri="{FF2B5EF4-FFF2-40B4-BE49-F238E27FC236}">
                    <a16:creationId xmlns:a16="http://schemas.microsoft.com/office/drawing/2014/main" id="{8E877E17-93DE-A443-96F2-9268C9CED565}"/>
                  </a:ext>
                </a:extLst>
              </p:cNvPr>
              <p:cNvSpPr/>
              <p:nvPr/>
            </p:nvSpPr>
            <p:spPr>
              <a:xfrm>
                <a:off x="8092440" y="3897776"/>
                <a:ext cx="518160" cy="197644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1" name="Rettangolo arrotondato 40">
                <a:extLst>
                  <a:ext uri="{FF2B5EF4-FFF2-40B4-BE49-F238E27FC236}">
                    <a16:creationId xmlns:a16="http://schemas.microsoft.com/office/drawing/2014/main" id="{F6454568-2D0A-1440-8326-D457F7E52761}"/>
                  </a:ext>
                </a:extLst>
              </p:cNvPr>
              <p:cNvSpPr/>
              <p:nvPr/>
            </p:nvSpPr>
            <p:spPr>
              <a:xfrm>
                <a:off x="9082591" y="5292474"/>
                <a:ext cx="518160" cy="197644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2" name="Rettangolo arrotondato 41">
                <a:extLst>
                  <a:ext uri="{FF2B5EF4-FFF2-40B4-BE49-F238E27FC236}">
                    <a16:creationId xmlns:a16="http://schemas.microsoft.com/office/drawing/2014/main" id="{BCB6BF9F-E2C1-C742-97B2-1589B6B00F35}"/>
                  </a:ext>
                </a:extLst>
              </p:cNvPr>
              <p:cNvSpPr/>
              <p:nvPr/>
            </p:nvSpPr>
            <p:spPr>
              <a:xfrm>
                <a:off x="10789471" y="6153296"/>
                <a:ext cx="518160" cy="197644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3" name="Rettangolo arrotondato 42">
                <a:extLst>
                  <a:ext uri="{FF2B5EF4-FFF2-40B4-BE49-F238E27FC236}">
                    <a16:creationId xmlns:a16="http://schemas.microsoft.com/office/drawing/2014/main" id="{4194318C-6D88-CE41-9FF0-1A110A1379A3}"/>
                  </a:ext>
                </a:extLst>
              </p:cNvPr>
              <p:cNvSpPr/>
              <p:nvPr/>
            </p:nvSpPr>
            <p:spPr>
              <a:xfrm>
                <a:off x="9814111" y="6175918"/>
                <a:ext cx="518160" cy="197644"/>
              </a:xfrm>
              <a:prstGeom prst="round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44" name="Connettore 1 43">
                <a:extLst>
                  <a:ext uri="{FF2B5EF4-FFF2-40B4-BE49-F238E27FC236}">
                    <a16:creationId xmlns:a16="http://schemas.microsoft.com/office/drawing/2014/main" id="{EA9EFDFD-CD2A-D24C-870B-B8BCED469410}"/>
                  </a:ext>
                </a:extLst>
              </p:cNvPr>
              <p:cNvCxnSpPr>
                <a:stCxn id="35" idx="5"/>
                <a:endCxn id="36" idx="0"/>
              </p:cNvCxnSpPr>
              <p:nvPr/>
            </p:nvCxnSpPr>
            <p:spPr>
              <a:xfrm>
                <a:off x="9341222" y="3272011"/>
                <a:ext cx="472889" cy="6257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ttore 1 44">
                <a:extLst>
                  <a:ext uri="{FF2B5EF4-FFF2-40B4-BE49-F238E27FC236}">
                    <a16:creationId xmlns:a16="http://schemas.microsoft.com/office/drawing/2014/main" id="{A8D24FA3-8AAD-DE41-AEE3-E9A19EAD56AF}"/>
                  </a:ext>
                </a:extLst>
              </p:cNvPr>
              <p:cNvCxnSpPr>
                <a:cxnSpLocks/>
                <a:stCxn id="35" idx="3"/>
              </p:cNvCxnSpPr>
              <p:nvPr/>
            </p:nvCxnSpPr>
            <p:spPr>
              <a:xfrm flipH="1">
                <a:off x="8351071" y="3272011"/>
                <a:ext cx="472889" cy="62576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ttore 1 47">
                <a:extLst>
                  <a:ext uri="{FF2B5EF4-FFF2-40B4-BE49-F238E27FC236}">
                    <a16:creationId xmlns:a16="http://schemas.microsoft.com/office/drawing/2014/main" id="{2B0EAAC3-2E9F-194C-9524-983AC709AF9A}"/>
                  </a:ext>
                </a:extLst>
              </p:cNvPr>
              <p:cNvCxnSpPr>
                <a:stCxn id="36" idx="3"/>
                <a:endCxn id="41" idx="0"/>
              </p:cNvCxnSpPr>
              <p:nvPr/>
            </p:nvCxnSpPr>
            <p:spPr>
              <a:xfrm flipH="1">
                <a:off x="9341671" y="4522167"/>
                <a:ext cx="213809" cy="7703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nettore 1 48">
                <a:extLst>
                  <a:ext uri="{FF2B5EF4-FFF2-40B4-BE49-F238E27FC236}">
                    <a16:creationId xmlns:a16="http://schemas.microsoft.com/office/drawing/2014/main" id="{C7673FCE-DF13-4A47-8522-7BBC9472F750}"/>
                  </a:ext>
                </a:extLst>
              </p:cNvPr>
              <p:cNvCxnSpPr>
                <a:stCxn id="36" idx="5"/>
                <a:endCxn id="38" idx="0"/>
              </p:cNvCxnSpPr>
              <p:nvPr/>
            </p:nvCxnSpPr>
            <p:spPr>
              <a:xfrm>
                <a:off x="10072742" y="4522167"/>
                <a:ext cx="472889" cy="503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nettore 1 49">
                <a:extLst>
                  <a:ext uri="{FF2B5EF4-FFF2-40B4-BE49-F238E27FC236}">
                    <a16:creationId xmlns:a16="http://schemas.microsoft.com/office/drawing/2014/main" id="{42CDD70C-DE29-FB42-B123-362F9615AA77}"/>
                  </a:ext>
                </a:extLst>
              </p:cNvPr>
              <p:cNvCxnSpPr>
                <a:stCxn id="38" idx="3"/>
                <a:endCxn id="43" idx="0"/>
              </p:cNvCxnSpPr>
              <p:nvPr/>
            </p:nvCxnSpPr>
            <p:spPr>
              <a:xfrm flipH="1">
                <a:off x="10073191" y="5649927"/>
                <a:ext cx="213809" cy="52599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nettore 1 50">
                <a:extLst>
                  <a:ext uri="{FF2B5EF4-FFF2-40B4-BE49-F238E27FC236}">
                    <a16:creationId xmlns:a16="http://schemas.microsoft.com/office/drawing/2014/main" id="{3C64721B-83DA-E749-A993-ECE8DBF1EE4A}"/>
                  </a:ext>
                </a:extLst>
              </p:cNvPr>
              <p:cNvCxnSpPr>
                <a:stCxn id="38" idx="5"/>
                <a:endCxn id="42" idx="0"/>
              </p:cNvCxnSpPr>
              <p:nvPr/>
            </p:nvCxnSpPr>
            <p:spPr>
              <a:xfrm>
                <a:off x="10804262" y="5649927"/>
                <a:ext cx="244289" cy="50336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7F2AD7A1-5DEC-AB4D-B17F-A01207F821E3}"/>
                  </a:ext>
                </a:extLst>
              </p:cNvPr>
              <p:cNvSpPr txBox="1"/>
              <p:nvPr/>
            </p:nvSpPr>
            <p:spPr>
              <a:xfrm>
                <a:off x="8975911" y="282692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3</a:t>
                </a:r>
              </a:p>
            </p:txBody>
          </p:sp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8248A2DB-0C54-464F-926D-DA48A795E6F0}"/>
                  </a:ext>
                </a:extLst>
              </p:cNvPr>
              <p:cNvSpPr txBox="1"/>
              <p:nvPr/>
            </p:nvSpPr>
            <p:spPr>
              <a:xfrm>
                <a:off x="9663268" y="411708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4</a:t>
                </a:r>
              </a:p>
            </p:txBody>
          </p: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43C8DB52-4419-4545-B7F4-2B55C0B5F4CD}"/>
                  </a:ext>
                </a:extLst>
              </p:cNvPr>
              <p:cNvSpPr txBox="1"/>
              <p:nvPr/>
            </p:nvSpPr>
            <p:spPr>
              <a:xfrm>
                <a:off x="10394788" y="520663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5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5B00FD68-FC7C-E940-B6F3-4C5BEC218EFD}"/>
                    </a:ext>
                  </a:extLst>
                </p:cNvPr>
                <p:cNvSpPr txBox="1"/>
                <p:nvPr/>
              </p:nvSpPr>
              <p:spPr>
                <a:xfrm>
                  <a:off x="6798005" y="3709955"/>
                  <a:ext cx="1538113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it-IT" dirty="0"/>
                </a:p>
                <a:p>
                  <a:r>
                    <a:rPr lang="it-IT" dirty="0"/>
                    <a:t>Double </a:t>
                  </a:r>
                  <a:r>
                    <a:rPr lang="it-IT" dirty="0" err="1"/>
                    <a:t>black</a:t>
                  </a:r>
                  <a:endParaRPr lang="it-IT" dirty="0"/>
                </a:p>
              </p:txBody>
            </p:sp>
          </mc:Choice>
          <mc:Fallback xmlns="">
            <p:sp>
              <p:nvSpPr>
                <p:cNvPr id="59" name="CasellaDiTesto 58">
                  <a:extLst>
                    <a:ext uri="{FF2B5EF4-FFF2-40B4-BE49-F238E27FC236}">
                      <a16:creationId xmlns:a16="http://schemas.microsoft.com/office/drawing/2014/main" id="{5B00FD68-FC7C-E940-B6F3-4C5BEC218E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98005" y="3709955"/>
                  <a:ext cx="1538113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459" b="-1153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B2D3E30-C475-2249-99B1-7CAAD2729DBF}"/>
                  </a:ext>
                </a:extLst>
              </p:cNvPr>
              <p:cNvSpPr txBox="1"/>
              <p:nvPr/>
            </p:nvSpPr>
            <p:spPr>
              <a:xfrm>
                <a:off x="7330794" y="5219667"/>
                <a:ext cx="11795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Nipoti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64" name="CasellaDiTesto 63">
                <a:extLst>
                  <a:ext uri="{FF2B5EF4-FFF2-40B4-BE49-F238E27FC236}">
                    <a16:creationId xmlns:a16="http://schemas.microsoft.com/office/drawing/2014/main" id="{4B2D3E30-C475-2249-99B1-7CAAD2729D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794" y="5219667"/>
                <a:ext cx="1179554" cy="369332"/>
              </a:xfrm>
              <a:prstGeom prst="rect">
                <a:avLst/>
              </a:prstGeom>
              <a:blipFill>
                <a:blip r:embed="rId5"/>
                <a:stretch>
                  <a:fillRect l="-3191" t="-6667" b="-2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26F27E41-80D3-F945-992C-D377AE2C1717}"/>
              </a:ext>
            </a:extLst>
          </p:cNvPr>
          <p:cNvSpPr txBox="1"/>
          <p:nvPr/>
        </p:nvSpPr>
        <p:spPr>
          <a:xfrm>
            <a:off x="5596088" y="5897550"/>
            <a:ext cx="43216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Occorre spostare peso dai nipoti verso lo zio</a:t>
            </a:r>
          </a:p>
          <a:p>
            <a:r>
              <a:rPr lang="it-IT" dirty="0"/>
              <a:t>Fa comodo un nipote </a:t>
            </a:r>
            <a:r>
              <a:rPr lang="it-IT" b="1" dirty="0" err="1">
                <a:solidFill>
                  <a:srgbClr val="FF0000"/>
                </a:solidFill>
              </a:rPr>
              <a:t>red</a:t>
            </a:r>
            <a:endParaRPr lang="it-IT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379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63" grpId="0" animBg="1"/>
      <p:bldP spid="64" grpId="0"/>
      <p:bldP spid="6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52CDF4-85DE-E44B-8C2C-5A1A7617B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Rotazioni e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Ricolorazioni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 nella cancellazione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AE1900C-E606-A440-859A-46BC35EF222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In sostanza ci saranno da gestire 4 casi. Uno in più rispetto all’inserimento. Perché? Perché entra in gioco anche il colore del fratello. Nell’inserimento il fratello era sicuramente rosso</a:t>
                </a:r>
              </a:p>
              <a:p>
                <a:endParaRPr lang="it-IT" dirty="0"/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 nodi da guardare sono i </a:t>
                </a:r>
                <a:r>
                  <a:rPr lang="it-IT" u="sng" dirty="0">
                    <a:solidFill>
                      <a:schemeClr val="accent1">
                        <a:lumMod val="50000"/>
                      </a:schemeClr>
                    </a:solidFill>
                  </a:rPr>
                  <a:t>nipoti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(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:r>
                  <a:rPr lang="it-IT" b="1" dirty="0"/>
                  <a:t>double-</a:t>
                </a:r>
                <a:r>
                  <a:rPr lang="it-IT" b="1" dirty="0" err="1"/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)</a:t>
                </a:r>
              </a:p>
              <a:p>
                <a:endParaRPr lang="it-IT" b="1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Si effettuano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rotazioni e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ricolorazioni</a:t>
                </a: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Attenzione perché nello spiegare i casi </a:t>
                </a:r>
                <a:r>
                  <a:rPr lang="it-IT" u="sng" dirty="0">
                    <a:solidFill>
                      <a:schemeClr val="accent1">
                        <a:lumMod val="50000"/>
                      </a:schemeClr>
                    </a:solidFill>
                  </a:rPr>
                  <a:t>non seguo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l’ordine seguito dal libro di testo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AE1900C-E606-A440-859A-46BC35EF222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b="-20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371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96570F0-41C3-D14F-8274-B8E9C303C7D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</p:spPr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Caso Fortunato: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ha un Nipote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«opposto a lui»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E96570F0-41C3-D14F-8274-B8E9C303C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1325563"/>
              </a:xfrm>
              <a:blipFill>
                <a:blip r:embed="rId2"/>
                <a:stretch>
                  <a:fillRect l="-2292" t="-13333" b="-219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9" name="Gruppo 68">
            <a:extLst>
              <a:ext uri="{FF2B5EF4-FFF2-40B4-BE49-F238E27FC236}">
                <a16:creationId xmlns:a16="http://schemas.microsoft.com/office/drawing/2014/main" id="{621EEB98-3964-C444-A69C-C8E0BD18CD44}"/>
              </a:ext>
            </a:extLst>
          </p:cNvPr>
          <p:cNvGrpSpPr/>
          <p:nvPr/>
        </p:nvGrpSpPr>
        <p:grpSpPr>
          <a:xfrm>
            <a:off x="245323" y="2294021"/>
            <a:ext cx="5166893" cy="3673642"/>
            <a:chOff x="245323" y="2294021"/>
            <a:chExt cx="5166893" cy="3673642"/>
          </a:xfrm>
        </p:grpSpPr>
        <p:sp>
          <p:nvSpPr>
            <p:cNvPr id="29" name="Anello 28">
              <a:extLst>
                <a:ext uri="{FF2B5EF4-FFF2-40B4-BE49-F238E27FC236}">
                  <a16:creationId xmlns:a16="http://schemas.microsoft.com/office/drawing/2014/main" id="{FBE503B2-B751-1F42-8D79-98529D17FDDA}"/>
                </a:ext>
              </a:extLst>
            </p:cNvPr>
            <p:cNvSpPr/>
            <p:nvPr/>
          </p:nvSpPr>
          <p:spPr>
            <a:xfrm>
              <a:off x="2318085" y="2294021"/>
              <a:ext cx="757990" cy="721895"/>
            </a:xfrm>
            <a:prstGeom prst="donut">
              <a:avLst>
                <a:gd name="adj" fmla="val 95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0" name="Anello 29">
              <a:extLst>
                <a:ext uri="{FF2B5EF4-FFF2-40B4-BE49-F238E27FC236}">
                  <a16:creationId xmlns:a16="http://schemas.microsoft.com/office/drawing/2014/main" id="{C89651D8-BD0E-684A-9408-328EF20C8FFB}"/>
                </a:ext>
              </a:extLst>
            </p:cNvPr>
            <p:cNvSpPr/>
            <p:nvPr/>
          </p:nvSpPr>
          <p:spPr>
            <a:xfrm>
              <a:off x="1604212" y="3228473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1" name="Anello 30">
              <a:extLst>
                <a:ext uri="{FF2B5EF4-FFF2-40B4-BE49-F238E27FC236}">
                  <a16:creationId xmlns:a16="http://schemas.microsoft.com/office/drawing/2014/main" id="{ED735DEE-7B41-2742-9F1B-C85098165418}"/>
                </a:ext>
              </a:extLst>
            </p:cNvPr>
            <p:cNvSpPr/>
            <p:nvPr/>
          </p:nvSpPr>
          <p:spPr>
            <a:xfrm>
              <a:off x="3834065" y="4255167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2" name="Anello 31">
              <a:extLst>
                <a:ext uri="{FF2B5EF4-FFF2-40B4-BE49-F238E27FC236}">
                  <a16:creationId xmlns:a16="http://schemas.microsoft.com/office/drawing/2014/main" id="{2B6C40C6-1D23-8849-81C2-79BF7CCECF2C}"/>
                </a:ext>
              </a:extLst>
            </p:cNvPr>
            <p:cNvSpPr/>
            <p:nvPr/>
          </p:nvSpPr>
          <p:spPr>
            <a:xfrm>
              <a:off x="3076075" y="3228472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3" name="Triangolo 32">
              <a:extLst>
                <a:ext uri="{FF2B5EF4-FFF2-40B4-BE49-F238E27FC236}">
                  <a16:creationId xmlns:a16="http://schemas.microsoft.com/office/drawing/2014/main" id="{B0253172-17F3-1246-A0ED-ED8D10C2C7E9}"/>
                </a:ext>
              </a:extLst>
            </p:cNvPr>
            <p:cNvSpPr/>
            <p:nvPr/>
          </p:nvSpPr>
          <p:spPr>
            <a:xfrm>
              <a:off x="3882195" y="4977063"/>
              <a:ext cx="637673" cy="990600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1B283435-742B-6641-BE2A-DDDC73C663B7}"/>
                </a:ext>
              </a:extLst>
            </p:cNvPr>
            <p:cNvCxnSpPr>
              <a:stCxn id="32" idx="3"/>
            </p:cNvCxnSpPr>
            <p:nvPr/>
          </p:nvCxnSpPr>
          <p:spPr>
            <a:xfrm flipH="1">
              <a:off x="2967790" y="3844648"/>
              <a:ext cx="219290" cy="518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riangolo 34">
              <a:extLst>
                <a:ext uri="{FF2B5EF4-FFF2-40B4-BE49-F238E27FC236}">
                  <a16:creationId xmlns:a16="http://schemas.microsoft.com/office/drawing/2014/main" id="{5DD8235F-9A00-B548-B555-E63332B63537}"/>
                </a:ext>
              </a:extLst>
            </p:cNvPr>
            <p:cNvSpPr/>
            <p:nvPr/>
          </p:nvSpPr>
          <p:spPr>
            <a:xfrm>
              <a:off x="2664996" y="4363453"/>
              <a:ext cx="605588" cy="1604210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B705C6EB-6130-1147-91E3-B93FD793635D}"/>
                </a:ext>
              </a:extLst>
            </p:cNvPr>
            <p:cNvCxnSpPr>
              <a:stCxn id="32" idx="5"/>
              <a:endCxn id="31" idx="0"/>
            </p:cNvCxnSpPr>
            <p:nvPr/>
          </p:nvCxnSpPr>
          <p:spPr>
            <a:xfrm>
              <a:off x="3723060" y="3844648"/>
              <a:ext cx="490000" cy="410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0FA7C78B-71C3-3145-95D2-35854A0AAF9D}"/>
                </a:ext>
              </a:extLst>
            </p:cNvPr>
            <p:cNvCxnSpPr>
              <a:cxnSpLocks/>
            </p:cNvCxnSpPr>
            <p:nvPr/>
          </p:nvCxnSpPr>
          <p:spPr>
            <a:xfrm>
              <a:off x="3003599" y="2792136"/>
              <a:ext cx="366962" cy="401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4270335E-5F03-3C4E-8A00-E7E44B7810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208" y="2792136"/>
              <a:ext cx="334877" cy="4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BCF7BFB5-8AD6-5041-8AAF-12CB18A23644}"/>
                    </a:ext>
                  </a:extLst>
                </p:cNvPr>
                <p:cNvSpPr txBox="1"/>
                <p:nvPr/>
              </p:nvSpPr>
              <p:spPr>
                <a:xfrm>
                  <a:off x="245323" y="3304036"/>
                  <a:ext cx="138050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it-IT" dirty="0"/>
                </a:p>
                <a:p>
                  <a:r>
                    <a:rPr lang="it-IT" dirty="0"/>
                    <a:t>double </a:t>
                  </a:r>
                  <a:r>
                    <a:rPr lang="it-IT" dirty="0" err="1"/>
                    <a:t>black</a:t>
                  </a:r>
                  <a:endParaRPr lang="it-IT" dirty="0"/>
                </a:p>
              </p:txBody>
            </p:sp>
          </mc:Choice>
          <mc:Fallback xmlns="">
            <p:sp>
              <p:nvSpPr>
                <p:cNvPr id="39" name="CasellaDiTesto 38">
                  <a:extLst>
                    <a:ext uri="{FF2B5EF4-FFF2-40B4-BE49-F238E27FC236}">
                      <a16:creationId xmlns:a16="http://schemas.microsoft.com/office/drawing/2014/main" id="{BCF7BFB5-8AD6-5041-8AAF-12CB18A23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23" y="3304036"/>
                  <a:ext cx="138050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727" r="-2727" b="-1153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Anello 39">
              <a:extLst>
                <a:ext uri="{FF2B5EF4-FFF2-40B4-BE49-F238E27FC236}">
                  <a16:creationId xmlns:a16="http://schemas.microsoft.com/office/drawing/2014/main" id="{E3F59FE1-89D0-8145-A9F3-135865429E8D}"/>
                </a:ext>
              </a:extLst>
            </p:cNvPr>
            <p:cNvSpPr/>
            <p:nvPr/>
          </p:nvSpPr>
          <p:spPr>
            <a:xfrm>
              <a:off x="1487939" y="3074072"/>
              <a:ext cx="1012153" cy="1011292"/>
            </a:xfrm>
            <a:prstGeom prst="donut">
              <a:avLst>
                <a:gd name="adj" fmla="val 389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3A5E1492-0D14-E54D-98FF-6265FFC85682}"/>
                </a:ext>
              </a:extLst>
            </p:cNvPr>
            <p:cNvSpPr txBox="1"/>
            <p:nvPr/>
          </p:nvSpPr>
          <p:spPr>
            <a:xfrm>
              <a:off x="4592055" y="4255167"/>
              <a:ext cx="820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Nipote</a:t>
              </a:r>
            </a:p>
            <a:p>
              <a:r>
                <a:rPr lang="it-IT" b="1" dirty="0" err="1">
                  <a:solidFill>
                    <a:srgbClr val="FF0000"/>
                  </a:solidFill>
                </a:rPr>
                <a:t>red</a:t>
              </a:r>
              <a:endParaRPr lang="it-IT" b="1" dirty="0">
                <a:solidFill>
                  <a:srgbClr val="FF0000"/>
                </a:solidFill>
              </a:endParaRPr>
            </a:p>
          </p:txBody>
        </p:sp>
        <p:sp>
          <p:nvSpPr>
            <p:cNvPr id="42" name="Triangolo 41">
              <a:extLst>
                <a:ext uri="{FF2B5EF4-FFF2-40B4-BE49-F238E27FC236}">
                  <a16:creationId xmlns:a16="http://schemas.microsoft.com/office/drawing/2014/main" id="{8246EF92-323D-5A4B-910D-C3CE7CA11954}"/>
                </a:ext>
              </a:extLst>
            </p:cNvPr>
            <p:cNvSpPr/>
            <p:nvPr/>
          </p:nvSpPr>
          <p:spPr>
            <a:xfrm>
              <a:off x="1534464" y="3950368"/>
              <a:ext cx="816496" cy="1613348"/>
            </a:xfrm>
            <a:prstGeom prst="triangle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7" name="CasellaDiTesto 46">
              <a:extLst>
                <a:ext uri="{FF2B5EF4-FFF2-40B4-BE49-F238E27FC236}">
                  <a16:creationId xmlns:a16="http://schemas.microsoft.com/office/drawing/2014/main" id="{8A888AF8-B733-9643-BBF4-77B21D6F6B08}"/>
                </a:ext>
              </a:extLst>
            </p:cNvPr>
            <p:cNvSpPr txBox="1"/>
            <p:nvPr/>
          </p:nvSpPr>
          <p:spPr>
            <a:xfrm>
              <a:off x="1828800" y="3408312"/>
              <a:ext cx="431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U</a:t>
              </a:r>
            </a:p>
          </p:txBody>
        </p:sp>
        <p:sp>
          <p:nvSpPr>
            <p:cNvPr id="48" name="CasellaDiTesto 47">
              <a:extLst>
                <a:ext uri="{FF2B5EF4-FFF2-40B4-BE49-F238E27FC236}">
                  <a16:creationId xmlns:a16="http://schemas.microsoft.com/office/drawing/2014/main" id="{D6DD51EF-65C5-B346-B938-6D1AD8479436}"/>
                </a:ext>
              </a:extLst>
            </p:cNvPr>
            <p:cNvSpPr txBox="1"/>
            <p:nvPr/>
          </p:nvSpPr>
          <p:spPr>
            <a:xfrm>
              <a:off x="2546286" y="24795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G</a:t>
              </a:r>
            </a:p>
          </p:txBody>
        </p: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9E0DC12E-2F9B-B940-A501-C5EAE1195701}"/>
                </a:ext>
              </a:extLst>
            </p:cNvPr>
            <p:cNvSpPr txBox="1"/>
            <p:nvPr/>
          </p:nvSpPr>
          <p:spPr>
            <a:xfrm>
              <a:off x="3303426" y="33950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P</a:t>
              </a:r>
              <a:endParaRPr lang="it-IT" dirty="0"/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CF45AF57-A338-654B-9931-1996F794AD0A}"/>
                </a:ext>
              </a:extLst>
            </p:cNvPr>
            <p:cNvSpPr txBox="1"/>
            <p:nvPr/>
          </p:nvSpPr>
          <p:spPr>
            <a:xfrm>
              <a:off x="4058529" y="4433311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</a:t>
              </a:r>
              <a:endParaRPr lang="it-IT" dirty="0"/>
            </a:p>
          </p:txBody>
        </p:sp>
      </p:grpSp>
      <p:grpSp>
        <p:nvGrpSpPr>
          <p:cNvPr id="70" name="Gruppo 69">
            <a:extLst>
              <a:ext uri="{FF2B5EF4-FFF2-40B4-BE49-F238E27FC236}">
                <a16:creationId xmlns:a16="http://schemas.microsoft.com/office/drawing/2014/main" id="{64E02BEC-14E0-B442-AFED-1E4768A76F17}"/>
              </a:ext>
            </a:extLst>
          </p:cNvPr>
          <p:cNvGrpSpPr/>
          <p:nvPr/>
        </p:nvGrpSpPr>
        <p:grpSpPr>
          <a:xfrm>
            <a:off x="4444452" y="2155534"/>
            <a:ext cx="3195105" cy="693335"/>
            <a:chOff x="4444452" y="2155534"/>
            <a:chExt cx="3195105" cy="693335"/>
          </a:xfrm>
        </p:grpSpPr>
        <p:sp>
          <p:nvSpPr>
            <p:cNvPr id="66" name="Freccia destra 65">
              <a:extLst>
                <a:ext uri="{FF2B5EF4-FFF2-40B4-BE49-F238E27FC236}">
                  <a16:creationId xmlns:a16="http://schemas.microsoft.com/office/drawing/2014/main" id="{77A8E664-01BA-824C-875E-7BB45B8B439C}"/>
                </a:ext>
              </a:extLst>
            </p:cNvPr>
            <p:cNvSpPr/>
            <p:nvPr/>
          </p:nvSpPr>
          <p:spPr>
            <a:xfrm>
              <a:off x="4592055" y="2677266"/>
              <a:ext cx="2853935" cy="17160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7" name="CasellaDiTesto 66">
              <a:extLst>
                <a:ext uri="{FF2B5EF4-FFF2-40B4-BE49-F238E27FC236}">
                  <a16:creationId xmlns:a16="http://schemas.microsoft.com/office/drawing/2014/main" id="{05FAD702-A2FC-0345-8DB1-8935A51877BE}"/>
                </a:ext>
              </a:extLst>
            </p:cNvPr>
            <p:cNvSpPr txBox="1"/>
            <p:nvPr/>
          </p:nvSpPr>
          <p:spPr>
            <a:xfrm>
              <a:off x="4444452" y="2155534"/>
              <a:ext cx="31951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LeftRotate</a:t>
              </a:r>
              <a:r>
                <a:rPr lang="it-IT" dirty="0"/>
                <a:t>(T,G) e ricoloro G, </a:t>
              </a:r>
              <a:r>
                <a:rPr lang="it-IT" dirty="0" err="1"/>
                <a:t>P</a:t>
              </a:r>
              <a:r>
                <a:rPr lang="it-IT" dirty="0"/>
                <a:t>, </a:t>
              </a:r>
              <a:r>
                <a:rPr lang="it-IT" dirty="0" err="1"/>
                <a:t>N</a:t>
              </a:r>
              <a:endParaRPr lang="it-IT" dirty="0"/>
            </a:p>
          </p:txBody>
        </p:sp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C847892D-9957-7A41-B311-97D2E7976B05}"/>
              </a:ext>
            </a:extLst>
          </p:cNvPr>
          <p:cNvGrpSpPr/>
          <p:nvPr/>
        </p:nvGrpSpPr>
        <p:grpSpPr>
          <a:xfrm>
            <a:off x="7018244" y="2288409"/>
            <a:ext cx="4759907" cy="4317715"/>
            <a:chOff x="7018244" y="2288409"/>
            <a:chExt cx="4759907" cy="4317715"/>
          </a:xfrm>
        </p:grpSpPr>
        <p:sp>
          <p:nvSpPr>
            <p:cNvPr id="4" name="Anello 3">
              <a:extLst>
                <a:ext uri="{FF2B5EF4-FFF2-40B4-BE49-F238E27FC236}">
                  <a16:creationId xmlns:a16="http://schemas.microsoft.com/office/drawing/2014/main" id="{7EA4292F-6C85-6549-917F-3B0B4434F6FA}"/>
                </a:ext>
              </a:extLst>
            </p:cNvPr>
            <p:cNvSpPr/>
            <p:nvPr/>
          </p:nvSpPr>
          <p:spPr>
            <a:xfrm>
              <a:off x="8876176" y="2288409"/>
              <a:ext cx="757990" cy="721895"/>
            </a:xfrm>
            <a:prstGeom prst="donut">
              <a:avLst>
                <a:gd name="adj" fmla="val 95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00C49910-9B7F-5946-927A-4D86300B1D5E}"/>
                </a:ext>
              </a:extLst>
            </p:cNvPr>
            <p:cNvGrpSpPr/>
            <p:nvPr/>
          </p:nvGrpSpPr>
          <p:grpSpPr>
            <a:xfrm>
              <a:off x="7018244" y="2492600"/>
              <a:ext cx="4759907" cy="4113524"/>
              <a:chOff x="7018244" y="2492600"/>
              <a:chExt cx="4759907" cy="4113524"/>
            </a:xfrm>
          </p:grpSpPr>
          <p:sp>
            <p:nvSpPr>
              <p:cNvPr id="5" name="Anello 4">
                <a:extLst>
                  <a:ext uri="{FF2B5EF4-FFF2-40B4-BE49-F238E27FC236}">
                    <a16:creationId xmlns:a16="http://schemas.microsoft.com/office/drawing/2014/main" id="{887247B2-7865-274A-9B1F-BE4789241270}"/>
                  </a:ext>
                </a:extLst>
              </p:cNvPr>
              <p:cNvSpPr/>
              <p:nvPr/>
            </p:nvSpPr>
            <p:spPr>
              <a:xfrm>
                <a:off x="7373640" y="4207040"/>
                <a:ext cx="757990" cy="721895"/>
              </a:xfrm>
              <a:prstGeom prst="donut">
                <a:avLst>
                  <a:gd name="adj" fmla="val 959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Anello 6">
                <a:extLst>
                  <a:ext uri="{FF2B5EF4-FFF2-40B4-BE49-F238E27FC236}">
                    <a16:creationId xmlns:a16="http://schemas.microsoft.com/office/drawing/2014/main" id="{044B06B8-92D0-484C-BD82-784717DF52BC}"/>
                  </a:ext>
                </a:extLst>
              </p:cNvPr>
              <p:cNvSpPr/>
              <p:nvPr/>
            </p:nvSpPr>
            <p:spPr>
              <a:xfrm>
                <a:off x="9875242" y="3267667"/>
                <a:ext cx="757990" cy="721895"/>
              </a:xfrm>
              <a:prstGeom prst="donut">
                <a:avLst>
                  <a:gd name="adj" fmla="val 959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Connettore 1 18">
                <a:extLst>
                  <a:ext uri="{FF2B5EF4-FFF2-40B4-BE49-F238E27FC236}">
                    <a16:creationId xmlns:a16="http://schemas.microsoft.com/office/drawing/2014/main" id="{E1DD78D1-0810-3747-A6B5-6C2EEFF2E2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752635" y="3792722"/>
                <a:ext cx="334877" cy="43633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" name="CasellaDiTesto 22">
                    <a:extLst>
                      <a:ext uri="{FF2B5EF4-FFF2-40B4-BE49-F238E27FC236}">
                        <a16:creationId xmlns:a16="http://schemas.microsoft.com/office/drawing/2014/main" id="{8B0CAB75-9AE6-0C44-BAE5-F7673CAF1768}"/>
                      </a:ext>
                    </a:extLst>
                  </p:cNvPr>
                  <p:cNvSpPr txBox="1"/>
                  <p:nvPr/>
                </p:nvSpPr>
                <p:spPr>
                  <a:xfrm>
                    <a:off x="7018244" y="4238398"/>
                    <a:ext cx="427746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it-IT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oMath>
                      </m:oMathPara>
                    </a14:m>
                    <a:endParaRPr lang="it-IT" dirty="0"/>
                  </a:p>
                </p:txBody>
              </p:sp>
            </mc:Choice>
            <mc:Fallback xmlns="">
              <p:sp>
                <p:nvSpPr>
                  <p:cNvPr id="23" name="CasellaDiTesto 22">
                    <a:extLst>
                      <a:ext uri="{FF2B5EF4-FFF2-40B4-BE49-F238E27FC236}">
                        <a16:creationId xmlns:a16="http://schemas.microsoft.com/office/drawing/2014/main" id="{8B0CAB75-9AE6-0C44-BAE5-F7673CAF176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18244" y="4238398"/>
                    <a:ext cx="427746" cy="36933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13333"/>
                    </a:stretch>
                  </a:blipFill>
                </p:spPr>
                <p:txBody>
                  <a:bodyPr/>
                  <a:lstStyle/>
                  <a:p>
                    <a:r>
                      <a:rPr lang="it-IT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6" name="Anello 45">
                <a:extLst>
                  <a:ext uri="{FF2B5EF4-FFF2-40B4-BE49-F238E27FC236}">
                    <a16:creationId xmlns:a16="http://schemas.microsoft.com/office/drawing/2014/main" id="{8D7C6111-1CBA-CF43-AA11-94E0D4E0B443}"/>
                  </a:ext>
                </a:extLst>
              </p:cNvPr>
              <p:cNvSpPr/>
              <p:nvPr/>
            </p:nvSpPr>
            <p:spPr>
              <a:xfrm>
                <a:off x="8036296" y="3218770"/>
                <a:ext cx="757990" cy="721895"/>
              </a:xfrm>
              <a:prstGeom prst="donut">
                <a:avLst>
                  <a:gd name="adj" fmla="val 9590"/>
                </a:avLst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CasellaDiTesto 50">
                <a:extLst>
                  <a:ext uri="{FF2B5EF4-FFF2-40B4-BE49-F238E27FC236}">
                    <a16:creationId xmlns:a16="http://schemas.microsoft.com/office/drawing/2014/main" id="{AE0C7CBC-67E8-C34C-B769-B90ACD59F5C3}"/>
                  </a:ext>
                </a:extLst>
              </p:cNvPr>
              <p:cNvSpPr txBox="1"/>
              <p:nvPr/>
            </p:nvSpPr>
            <p:spPr>
              <a:xfrm>
                <a:off x="7599708" y="4363453"/>
                <a:ext cx="3321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U</a:t>
                </a:r>
              </a:p>
            </p:txBody>
          </p:sp>
          <p:sp>
            <p:nvSpPr>
              <p:cNvPr id="52" name="CasellaDiTesto 51">
                <a:extLst>
                  <a:ext uri="{FF2B5EF4-FFF2-40B4-BE49-F238E27FC236}">
                    <a16:creationId xmlns:a16="http://schemas.microsoft.com/office/drawing/2014/main" id="{98BA6AE7-989A-1349-B972-57C9E96786B2}"/>
                  </a:ext>
                </a:extLst>
              </p:cNvPr>
              <p:cNvSpPr txBox="1"/>
              <p:nvPr/>
            </p:nvSpPr>
            <p:spPr>
              <a:xfrm>
                <a:off x="8250021" y="3395051"/>
                <a:ext cx="3305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G</a:t>
                </a:r>
              </a:p>
            </p:txBody>
          </p:sp>
          <p:sp>
            <p:nvSpPr>
              <p:cNvPr id="53" name="Triangolo 52">
                <a:extLst>
                  <a:ext uri="{FF2B5EF4-FFF2-40B4-BE49-F238E27FC236}">
                    <a16:creationId xmlns:a16="http://schemas.microsoft.com/office/drawing/2014/main" id="{364466C8-202E-1A47-808E-C9D7547D80F9}"/>
                  </a:ext>
                </a:extLst>
              </p:cNvPr>
              <p:cNvSpPr/>
              <p:nvPr/>
            </p:nvSpPr>
            <p:spPr>
              <a:xfrm>
                <a:off x="7344387" y="4992776"/>
                <a:ext cx="816496" cy="1613348"/>
              </a:xfrm>
              <a:prstGeom prst="triangle">
                <a:avLst/>
              </a:prstGeom>
              <a:gradFill flip="none" rotWithShape="1">
                <a:gsLst>
                  <a:gs pos="0">
                    <a:srgbClr val="FFFF00">
                      <a:tint val="66000"/>
                      <a:satMod val="160000"/>
                    </a:srgbClr>
                  </a:gs>
                  <a:gs pos="50000">
                    <a:srgbClr val="FFFF00">
                      <a:tint val="44500"/>
                      <a:satMod val="160000"/>
                    </a:srgbClr>
                  </a:gs>
                  <a:gs pos="100000">
                    <a:srgbClr val="FFFF00">
                      <a:tint val="23500"/>
                      <a:satMod val="160000"/>
                    </a:srgbClr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4" name="CasellaDiTesto 53">
                <a:extLst>
                  <a:ext uri="{FF2B5EF4-FFF2-40B4-BE49-F238E27FC236}">
                    <a16:creationId xmlns:a16="http://schemas.microsoft.com/office/drawing/2014/main" id="{9A24D8A9-35B3-F84F-A24A-FB774B4BD4C4}"/>
                  </a:ext>
                </a:extLst>
              </p:cNvPr>
              <p:cNvSpPr txBox="1"/>
              <p:nvPr/>
            </p:nvSpPr>
            <p:spPr>
              <a:xfrm>
                <a:off x="9103527" y="2492600"/>
                <a:ext cx="3032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err="1"/>
                  <a:t>P</a:t>
                </a:r>
                <a:endParaRPr lang="it-IT" dirty="0"/>
              </a:p>
            </p:txBody>
          </p:sp>
          <p:sp>
            <p:nvSpPr>
              <p:cNvPr id="55" name="CasellaDiTesto 54">
                <a:extLst>
                  <a:ext uri="{FF2B5EF4-FFF2-40B4-BE49-F238E27FC236}">
                    <a16:creationId xmlns:a16="http://schemas.microsoft.com/office/drawing/2014/main" id="{B1FBFFC1-2415-EE4C-B7D4-E7424E5CE651}"/>
                  </a:ext>
                </a:extLst>
              </p:cNvPr>
              <p:cNvSpPr txBox="1"/>
              <p:nvPr/>
            </p:nvSpPr>
            <p:spPr>
              <a:xfrm>
                <a:off x="10098035" y="3423390"/>
                <a:ext cx="3337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 err="1"/>
                  <a:t>N</a:t>
                </a:r>
                <a:endParaRPr lang="it-IT" dirty="0"/>
              </a:p>
            </p:txBody>
          </p:sp>
          <p:sp>
            <p:nvSpPr>
              <p:cNvPr id="58" name="Triangolo 57">
                <a:extLst>
                  <a:ext uri="{FF2B5EF4-FFF2-40B4-BE49-F238E27FC236}">
                    <a16:creationId xmlns:a16="http://schemas.microsoft.com/office/drawing/2014/main" id="{88FF6700-2CDF-294F-9A2B-150EB9176BBA}"/>
                  </a:ext>
                </a:extLst>
              </p:cNvPr>
              <p:cNvSpPr/>
              <p:nvPr/>
            </p:nvSpPr>
            <p:spPr>
              <a:xfrm>
                <a:off x="8541535" y="4616114"/>
                <a:ext cx="605588" cy="1604210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9" name="Triangolo 58">
                <a:extLst>
                  <a:ext uri="{FF2B5EF4-FFF2-40B4-BE49-F238E27FC236}">
                    <a16:creationId xmlns:a16="http://schemas.microsoft.com/office/drawing/2014/main" id="{89077BED-98BE-3542-9477-479E460F15D3}"/>
                  </a:ext>
                </a:extLst>
              </p:cNvPr>
              <p:cNvSpPr/>
              <p:nvPr/>
            </p:nvSpPr>
            <p:spPr>
              <a:xfrm>
                <a:off x="9946071" y="4010890"/>
                <a:ext cx="637673" cy="990600"/>
              </a:xfrm>
              <a:prstGeom prst="triangle">
                <a:avLst/>
              </a:prstGeom>
              <a:gradFill flip="none" rotWithShape="1">
                <a:gsLst>
                  <a:gs pos="0">
                    <a:schemeClr val="accent6">
                      <a:tint val="66000"/>
                      <a:satMod val="160000"/>
                    </a:schemeClr>
                  </a:gs>
                  <a:gs pos="50000">
                    <a:schemeClr val="accent6">
                      <a:tint val="44500"/>
                      <a:satMod val="160000"/>
                    </a:schemeClr>
                  </a:gs>
                  <a:gs pos="100000">
                    <a:schemeClr val="accent6">
                      <a:tint val="23500"/>
                      <a:satMod val="160000"/>
                    </a:schemeClr>
                  </a:gs>
                </a:gsLst>
                <a:lin ang="0" scaled="1"/>
                <a:tileRect/>
              </a:gra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61" name="Connettore 1 60">
                <a:extLst>
                  <a:ext uri="{FF2B5EF4-FFF2-40B4-BE49-F238E27FC236}">
                    <a16:creationId xmlns:a16="http://schemas.microsoft.com/office/drawing/2014/main" id="{4A9C1DD1-A2D3-7045-AABD-EF57E5F82B8F}"/>
                  </a:ext>
                </a:extLst>
              </p:cNvPr>
              <p:cNvCxnSpPr>
                <a:stCxn id="46" idx="5"/>
                <a:endCxn id="58" idx="0"/>
              </p:cNvCxnSpPr>
              <p:nvPr/>
            </p:nvCxnSpPr>
            <p:spPr>
              <a:xfrm>
                <a:off x="8683281" y="3834946"/>
                <a:ext cx="161048" cy="78116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ttore 1 62">
                <a:extLst>
                  <a:ext uri="{FF2B5EF4-FFF2-40B4-BE49-F238E27FC236}">
                    <a16:creationId xmlns:a16="http://schemas.microsoft.com/office/drawing/2014/main" id="{C813AE98-B91A-F541-8CE7-638451DF6A85}"/>
                  </a:ext>
                </a:extLst>
              </p:cNvPr>
              <p:cNvCxnSpPr>
                <a:endCxn id="46" idx="7"/>
              </p:cNvCxnSpPr>
              <p:nvPr/>
            </p:nvCxnSpPr>
            <p:spPr>
              <a:xfrm flipH="1">
                <a:off x="8683281" y="2952395"/>
                <a:ext cx="268510" cy="37209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ttore 1 64">
                <a:extLst>
                  <a:ext uri="{FF2B5EF4-FFF2-40B4-BE49-F238E27FC236}">
                    <a16:creationId xmlns:a16="http://schemas.microsoft.com/office/drawing/2014/main" id="{B9B15C37-E4DF-A049-AE7D-0D96B94E3745}"/>
                  </a:ext>
                </a:extLst>
              </p:cNvPr>
              <p:cNvCxnSpPr>
                <a:stCxn id="4" idx="5"/>
              </p:cNvCxnSpPr>
              <p:nvPr/>
            </p:nvCxnSpPr>
            <p:spPr>
              <a:xfrm>
                <a:off x="9523161" y="2904585"/>
                <a:ext cx="574874" cy="36308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CasellaDiTesto 67">
                <a:extLst>
                  <a:ext uri="{FF2B5EF4-FFF2-40B4-BE49-F238E27FC236}">
                    <a16:creationId xmlns:a16="http://schemas.microsoft.com/office/drawing/2014/main" id="{ECA903DD-40C8-CF47-9486-76E9F4BC9404}"/>
                  </a:ext>
                </a:extLst>
              </p:cNvPr>
              <p:cNvSpPr txBox="1"/>
              <p:nvPr/>
            </p:nvSpPr>
            <p:spPr>
              <a:xfrm>
                <a:off x="9634166" y="6035658"/>
                <a:ext cx="2143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it-IT" dirty="0"/>
                  <a:t>Il problema è risolto!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61874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FC93D8B-5A36-B844-8B2E-159AB239525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Caso Quasi Fortunato: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ha un Nipote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«dallo stesso lato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»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FC93D8B-5A36-B844-8B2E-159AB239525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t="-13333" b="-219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6" name="Gruppo 65">
            <a:extLst>
              <a:ext uri="{FF2B5EF4-FFF2-40B4-BE49-F238E27FC236}">
                <a16:creationId xmlns:a16="http://schemas.microsoft.com/office/drawing/2014/main" id="{337CC19E-DC99-9D46-853F-D5C857079CA3}"/>
              </a:ext>
            </a:extLst>
          </p:cNvPr>
          <p:cNvGrpSpPr/>
          <p:nvPr/>
        </p:nvGrpSpPr>
        <p:grpSpPr>
          <a:xfrm>
            <a:off x="6826597" y="2424380"/>
            <a:ext cx="5166893" cy="4363722"/>
            <a:chOff x="6826597" y="2424380"/>
            <a:chExt cx="5166893" cy="4363722"/>
          </a:xfrm>
        </p:grpSpPr>
        <p:sp>
          <p:nvSpPr>
            <p:cNvPr id="28" name="Anello 27">
              <a:extLst>
                <a:ext uri="{FF2B5EF4-FFF2-40B4-BE49-F238E27FC236}">
                  <a16:creationId xmlns:a16="http://schemas.microsoft.com/office/drawing/2014/main" id="{D0D467FD-2B41-F24E-A50A-0C15F23CBE45}"/>
                </a:ext>
              </a:extLst>
            </p:cNvPr>
            <p:cNvSpPr/>
            <p:nvPr/>
          </p:nvSpPr>
          <p:spPr>
            <a:xfrm>
              <a:off x="8899359" y="2424380"/>
              <a:ext cx="757990" cy="721895"/>
            </a:xfrm>
            <a:prstGeom prst="donut">
              <a:avLst>
                <a:gd name="adj" fmla="val 95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29" name="Anello 28">
              <a:extLst>
                <a:ext uri="{FF2B5EF4-FFF2-40B4-BE49-F238E27FC236}">
                  <a16:creationId xmlns:a16="http://schemas.microsoft.com/office/drawing/2014/main" id="{F7A8C2B2-2EAF-F741-8813-F8DDE453E119}"/>
                </a:ext>
              </a:extLst>
            </p:cNvPr>
            <p:cNvSpPr/>
            <p:nvPr/>
          </p:nvSpPr>
          <p:spPr>
            <a:xfrm>
              <a:off x="8185486" y="3358832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0" name="Anello 29">
              <a:extLst>
                <a:ext uri="{FF2B5EF4-FFF2-40B4-BE49-F238E27FC236}">
                  <a16:creationId xmlns:a16="http://schemas.microsoft.com/office/drawing/2014/main" id="{264949ED-77BE-0F4D-B6FA-8E5DAB3E6CFA}"/>
                </a:ext>
              </a:extLst>
            </p:cNvPr>
            <p:cNvSpPr/>
            <p:nvPr/>
          </p:nvSpPr>
          <p:spPr>
            <a:xfrm>
              <a:off x="10415339" y="4385526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1" name="Anello 30">
              <a:extLst>
                <a:ext uri="{FF2B5EF4-FFF2-40B4-BE49-F238E27FC236}">
                  <a16:creationId xmlns:a16="http://schemas.microsoft.com/office/drawing/2014/main" id="{790DC035-1A46-4B42-A6DC-FF2425A75E85}"/>
                </a:ext>
              </a:extLst>
            </p:cNvPr>
            <p:cNvSpPr/>
            <p:nvPr/>
          </p:nvSpPr>
          <p:spPr>
            <a:xfrm>
              <a:off x="9657349" y="3358831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EA50C7FB-77B4-6045-939B-75061B6597BD}"/>
                </a:ext>
              </a:extLst>
            </p:cNvPr>
            <p:cNvCxnSpPr>
              <a:stCxn id="31" idx="3"/>
            </p:cNvCxnSpPr>
            <p:nvPr/>
          </p:nvCxnSpPr>
          <p:spPr>
            <a:xfrm flipH="1">
              <a:off x="9549064" y="3975007"/>
              <a:ext cx="219290" cy="518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529F8FEA-4604-044F-B575-EC07B137CD3F}"/>
                </a:ext>
              </a:extLst>
            </p:cNvPr>
            <p:cNvCxnSpPr>
              <a:stCxn id="31" idx="5"/>
              <a:endCxn id="30" idx="0"/>
            </p:cNvCxnSpPr>
            <p:nvPr/>
          </p:nvCxnSpPr>
          <p:spPr>
            <a:xfrm>
              <a:off x="10304334" y="3975007"/>
              <a:ext cx="490000" cy="410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58EE62DE-D62C-7842-B2A9-D54D13E309FD}"/>
                </a:ext>
              </a:extLst>
            </p:cNvPr>
            <p:cNvCxnSpPr>
              <a:cxnSpLocks/>
            </p:cNvCxnSpPr>
            <p:nvPr/>
          </p:nvCxnSpPr>
          <p:spPr>
            <a:xfrm>
              <a:off x="9584873" y="2922495"/>
              <a:ext cx="366962" cy="401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45AD6DC6-FCDB-4545-B7AF-4EC5B8A04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64482" y="2922495"/>
              <a:ext cx="334877" cy="4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asellaDiTesto 37">
                  <a:extLst>
                    <a:ext uri="{FF2B5EF4-FFF2-40B4-BE49-F238E27FC236}">
                      <a16:creationId xmlns:a16="http://schemas.microsoft.com/office/drawing/2014/main" id="{1D3C9662-7DE8-0A4D-933C-0B0E54109050}"/>
                    </a:ext>
                  </a:extLst>
                </p:cNvPr>
                <p:cNvSpPr txBox="1"/>
                <p:nvPr/>
              </p:nvSpPr>
              <p:spPr>
                <a:xfrm>
                  <a:off x="6826597" y="3434395"/>
                  <a:ext cx="138050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it-IT" dirty="0"/>
                </a:p>
                <a:p>
                  <a:r>
                    <a:rPr lang="it-IT" dirty="0"/>
                    <a:t>double </a:t>
                  </a:r>
                  <a:r>
                    <a:rPr lang="it-IT" dirty="0" err="1"/>
                    <a:t>black</a:t>
                  </a:r>
                  <a:endParaRPr lang="it-IT" dirty="0"/>
                </a:p>
              </p:txBody>
            </p:sp>
          </mc:Choice>
          <mc:Fallback xmlns="">
            <p:sp>
              <p:nvSpPr>
                <p:cNvPr id="38" name="CasellaDiTesto 37">
                  <a:extLst>
                    <a:ext uri="{FF2B5EF4-FFF2-40B4-BE49-F238E27FC236}">
                      <a16:creationId xmlns:a16="http://schemas.microsoft.com/office/drawing/2014/main" id="{1D3C9662-7DE8-0A4D-933C-0B0E54109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6597" y="3434395"/>
                  <a:ext cx="138050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670" r="-2752" b="-1346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nello 38">
              <a:extLst>
                <a:ext uri="{FF2B5EF4-FFF2-40B4-BE49-F238E27FC236}">
                  <a16:creationId xmlns:a16="http://schemas.microsoft.com/office/drawing/2014/main" id="{B21A31B5-137C-224B-96D7-BAEC349A21C6}"/>
                </a:ext>
              </a:extLst>
            </p:cNvPr>
            <p:cNvSpPr/>
            <p:nvPr/>
          </p:nvSpPr>
          <p:spPr>
            <a:xfrm>
              <a:off x="8069213" y="3204431"/>
              <a:ext cx="1012153" cy="1011292"/>
            </a:xfrm>
            <a:prstGeom prst="donut">
              <a:avLst>
                <a:gd name="adj" fmla="val 389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0" name="CasellaDiTesto 39">
              <a:extLst>
                <a:ext uri="{FF2B5EF4-FFF2-40B4-BE49-F238E27FC236}">
                  <a16:creationId xmlns:a16="http://schemas.microsoft.com/office/drawing/2014/main" id="{241EFDF6-C284-804E-A0F4-96B9DB189EE2}"/>
                </a:ext>
              </a:extLst>
            </p:cNvPr>
            <p:cNvSpPr txBox="1"/>
            <p:nvPr/>
          </p:nvSpPr>
          <p:spPr>
            <a:xfrm>
              <a:off x="11173329" y="4385526"/>
              <a:ext cx="820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Nipote</a:t>
              </a:r>
            </a:p>
            <a:p>
              <a:r>
                <a:rPr lang="it-IT" b="1" dirty="0" err="1">
                  <a:solidFill>
                    <a:srgbClr val="FF0000"/>
                  </a:solidFill>
                </a:rPr>
                <a:t>red</a:t>
              </a:r>
              <a:endParaRPr lang="it-IT" b="1" dirty="0">
                <a:solidFill>
                  <a:srgbClr val="FF0000"/>
                </a:solidFill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A424BCBC-F197-4E44-BB33-A812C94E4751}"/>
                </a:ext>
              </a:extLst>
            </p:cNvPr>
            <p:cNvSpPr/>
            <p:nvPr/>
          </p:nvSpPr>
          <p:spPr>
            <a:xfrm>
              <a:off x="8115738" y="4080727"/>
              <a:ext cx="816496" cy="1613348"/>
            </a:xfrm>
            <a:prstGeom prst="triangle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643CAE11-FB5A-184F-B2D9-C42513AF9A73}"/>
                </a:ext>
              </a:extLst>
            </p:cNvPr>
            <p:cNvSpPr txBox="1"/>
            <p:nvPr/>
          </p:nvSpPr>
          <p:spPr>
            <a:xfrm>
              <a:off x="8410074" y="3538671"/>
              <a:ext cx="431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U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E9878FD2-10BE-F243-8410-27059498E66D}"/>
                </a:ext>
              </a:extLst>
            </p:cNvPr>
            <p:cNvSpPr txBox="1"/>
            <p:nvPr/>
          </p:nvSpPr>
          <p:spPr>
            <a:xfrm>
              <a:off x="9127560" y="2609896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G</a:t>
              </a:r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60D21279-3449-7241-80A1-83C7BF993C1A}"/>
                </a:ext>
              </a:extLst>
            </p:cNvPr>
            <p:cNvSpPr txBox="1"/>
            <p:nvPr/>
          </p:nvSpPr>
          <p:spPr>
            <a:xfrm>
              <a:off x="10680544" y="4537561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P</a:t>
              </a:r>
              <a:endParaRPr lang="it-IT" dirty="0"/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FF3E25B5-44CC-8E42-B64E-512122FC0239}"/>
                </a:ext>
              </a:extLst>
            </p:cNvPr>
            <p:cNvSpPr txBox="1"/>
            <p:nvPr/>
          </p:nvSpPr>
          <p:spPr>
            <a:xfrm>
              <a:off x="9851858" y="3487775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</a:t>
              </a:r>
              <a:endParaRPr lang="it-IT" dirty="0"/>
            </a:p>
          </p:txBody>
        </p:sp>
        <p:sp>
          <p:nvSpPr>
            <p:cNvPr id="48" name="Triangolo 47">
              <a:extLst>
                <a:ext uri="{FF2B5EF4-FFF2-40B4-BE49-F238E27FC236}">
                  <a16:creationId xmlns:a16="http://schemas.microsoft.com/office/drawing/2014/main" id="{E36F83D1-E6FA-6544-9AF2-B90B155C7FB4}"/>
                </a:ext>
              </a:extLst>
            </p:cNvPr>
            <p:cNvSpPr/>
            <p:nvPr/>
          </p:nvSpPr>
          <p:spPr>
            <a:xfrm>
              <a:off x="9368083" y="4513229"/>
              <a:ext cx="361961" cy="990600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Triangolo 48">
              <a:extLst>
                <a:ext uri="{FF2B5EF4-FFF2-40B4-BE49-F238E27FC236}">
                  <a16:creationId xmlns:a16="http://schemas.microsoft.com/office/drawing/2014/main" id="{6ED2948A-4527-4C41-BDC1-84105B355E30}"/>
                </a:ext>
              </a:extLst>
            </p:cNvPr>
            <p:cNvSpPr/>
            <p:nvPr/>
          </p:nvSpPr>
          <p:spPr>
            <a:xfrm>
              <a:off x="10415339" y="5374445"/>
              <a:ext cx="361961" cy="990600"/>
            </a:xfrm>
            <a:prstGeom prst="triangl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00B0F0"/>
                </a:solidFill>
              </a:endParaRPr>
            </a:p>
          </p:txBody>
        </p: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0826A5E5-EC6D-6F46-981A-0A01C5AD553A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10596320" y="5107421"/>
              <a:ext cx="84224" cy="26702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riangolo 52">
              <a:extLst>
                <a:ext uri="{FF2B5EF4-FFF2-40B4-BE49-F238E27FC236}">
                  <a16:creationId xmlns:a16="http://schemas.microsoft.com/office/drawing/2014/main" id="{DFF6F73D-69A4-964F-BEFD-A726D7E9C914}"/>
                </a:ext>
              </a:extLst>
            </p:cNvPr>
            <p:cNvSpPr/>
            <p:nvPr/>
          </p:nvSpPr>
          <p:spPr>
            <a:xfrm>
              <a:off x="10910355" y="5183892"/>
              <a:ext cx="605588" cy="1604210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1C0F2D5D-1AE8-5A44-B790-878B6EBFE207}"/>
                </a:ext>
              </a:extLst>
            </p:cNvPr>
            <p:cNvCxnSpPr>
              <a:cxnSpLocks/>
              <a:stCxn id="30" idx="5"/>
            </p:cNvCxnSpPr>
            <p:nvPr/>
          </p:nvCxnSpPr>
          <p:spPr>
            <a:xfrm>
              <a:off x="11062324" y="5001702"/>
              <a:ext cx="150825" cy="1821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uppo 64">
            <a:extLst>
              <a:ext uri="{FF2B5EF4-FFF2-40B4-BE49-F238E27FC236}">
                <a16:creationId xmlns:a16="http://schemas.microsoft.com/office/drawing/2014/main" id="{F983FC66-C438-0648-9130-361E8BB6876D}"/>
              </a:ext>
            </a:extLst>
          </p:cNvPr>
          <p:cNvGrpSpPr/>
          <p:nvPr/>
        </p:nvGrpSpPr>
        <p:grpSpPr>
          <a:xfrm>
            <a:off x="245323" y="2294021"/>
            <a:ext cx="4264928" cy="4016557"/>
            <a:chOff x="245323" y="2294021"/>
            <a:chExt cx="4264928" cy="4016557"/>
          </a:xfrm>
        </p:grpSpPr>
        <p:sp>
          <p:nvSpPr>
            <p:cNvPr id="5" name="Anello 4">
              <a:extLst>
                <a:ext uri="{FF2B5EF4-FFF2-40B4-BE49-F238E27FC236}">
                  <a16:creationId xmlns:a16="http://schemas.microsoft.com/office/drawing/2014/main" id="{FF3EF12F-D597-2F46-BC74-A2BEE77E1990}"/>
                </a:ext>
              </a:extLst>
            </p:cNvPr>
            <p:cNvSpPr/>
            <p:nvPr/>
          </p:nvSpPr>
          <p:spPr>
            <a:xfrm>
              <a:off x="2318085" y="2294021"/>
              <a:ext cx="757990" cy="721895"/>
            </a:xfrm>
            <a:prstGeom prst="donut">
              <a:avLst>
                <a:gd name="adj" fmla="val 959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6" name="Anello 5">
              <a:extLst>
                <a:ext uri="{FF2B5EF4-FFF2-40B4-BE49-F238E27FC236}">
                  <a16:creationId xmlns:a16="http://schemas.microsoft.com/office/drawing/2014/main" id="{BCB80E18-855C-A64C-9572-68D86E0EF622}"/>
                </a:ext>
              </a:extLst>
            </p:cNvPr>
            <p:cNvSpPr/>
            <p:nvPr/>
          </p:nvSpPr>
          <p:spPr>
            <a:xfrm>
              <a:off x="1604212" y="3228473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7" name="Anello 6">
              <a:extLst>
                <a:ext uri="{FF2B5EF4-FFF2-40B4-BE49-F238E27FC236}">
                  <a16:creationId xmlns:a16="http://schemas.microsoft.com/office/drawing/2014/main" id="{1B7F886D-659F-8941-92C8-40552ABAA8C6}"/>
                </a:ext>
              </a:extLst>
            </p:cNvPr>
            <p:cNvSpPr/>
            <p:nvPr/>
          </p:nvSpPr>
          <p:spPr>
            <a:xfrm>
              <a:off x="2581113" y="4385527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8" name="Anello 7">
              <a:extLst>
                <a:ext uri="{FF2B5EF4-FFF2-40B4-BE49-F238E27FC236}">
                  <a16:creationId xmlns:a16="http://schemas.microsoft.com/office/drawing/2014/main" id="{FA418749-C285-9248-A688-A2233CBA8B66}"/>
                </a:ext>
              </a:extLst>
            </p:cNvPr>
            <p:cNvSpPr/>
            <p:nvPr/>
          </p:nvSpPr>
          <p:spPr>
            <a:xfrm>
              <a:off x="3076075" y="3228472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9" name="Triangolo 8">
              <a:extLst>
                <a:ext uri="{FF2B5EF4-FFF2-40B4-BE49-F238E27FC236}">
                  <a16:creationId xmlns:a16="http://schemas.microsoft.com/office/drawing/2014/main" id="{A8B733BF-0A08-8147-B3D6-66C848A8A77C}"/>
                </a:ext>
              </a:extLst>
            </p:cNvPr>
            <p:cNvSpPr/>
            <p:nvPr/>
          </p:nvSpPr>
          <p:spPr>
            <a:xfrm>
              <a:off x="2475785" y="5295917"/>
              <a:ext cx="361961" cy="990600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CE439BCC-7415-BD45-82A1-37E1AE3A7C74}"/>
                </a:ext>
              </a:extLst>
            </p:cNvPr>
            <p:cNvCxnSpPr>
              <a:stCxn id="8" idx="3"/>
            </p:cNvCxnSpPr>
            <p:nvPr/>
          </p:nvCxnSpPr>
          <p:spPr>
            <a:xfrm flipH="1">
              <a:off x="2967790" y="3844648"/>
              <a:ext cx="219290" cy="5188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olo 10">
              <a:extLst>
                <a:ext uri="{FF2B5EF4-FFF2-40B4-BE49-F238E27FC236}">
                  <a16:creationId xmlns:a16="http://schemas.microsoft.com/office/drawing/2014/main" id="{29B197F4-34B9-8940-9B2E-1946AF5F8F48}"/>
                </a:ext>
              </a:extLst>
            </p:cNvPr>
            <p:cNvSpPr/>
            <p:nvPr/>
          </p:nvSpPr>
          <p:spPr>
            <a:xfrm>
              <a:off x="3904663" y="4532166"/>
              <a:ext cx="605588" cy="1604210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E4D962E1-2CE6-9F4D-B24E-91758B1F176B}"/>
                </a:ext>
              </a:extLst>
            </p:cNvPr>
            <p:cNvCxnSpPr>
              <a:cxnSpLocks/>
            </p:cNvCxnSpPr>
            <p:nvPr/>
          </p:nvCxnSpPr>
          <p:spPr>
            <a:xfrm>
              <a:off x="3699070" y="3844648"/>
              <a:ext cx="508387" cy="6875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0464F40A-1D34-0A45-8620-F2BA516CB2D9}"/>
                </a:ext>
              </a:extLst>
            </p:cNvPr>
            <p:cNvCxnSpPr>
              <a:cxnSpLocks/>
            </p:cNvCxnSpPr>
            <p:nvPr/>
          </p:nvCxnSpPr>
          <p:spPr>
            <a:xfrm>
              <a:off x="3003599" y="2792136"/>
              <a:ext cx="366962" cy="401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5EA91553-0789-7443-BAA0-C1263C8AF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208" y="2792136"/>
              <a:ext cx="334877" cy="4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61C98A0A-DB25-B749-AA0C-F087C1ABE114}"/>
                    </a:ext>
                  </a:extLst>
                </p:cNvPr>
                <p:cNvSpPr txBox="1"/>
                <p:nvPr/>
              </p:nvSpPr>
              <p:spPr>
                <a:xfrm>
                  <a:off x="245323" y="3304036"/>
                  <a:ext cx="138050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it-IT" dirty="0"/>
                </a:p>
                <a:p>
                  <a:r>
                    <a:rPr lang="it-IT" dirty="0"/>
                    <a:t>double </a:t>
                  </a:r>
                  <a:r>
                    <a:rPr lang="it-IT" dirty="0" err="1"/>
                    <a:t>black</a:t>
                  </a:r>
                  <a:endParaRPr lang="it-IT" dirty="0"/>
                </a:p>
              </p:txBody>
            </p:sp>
          </mc:Choice>
          <mc:Fallback xmlns="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61C98A0A-DB25-B749-AA0C-F087C1ABE1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23" y="3304036"/>
                  <a:ext cx="1380506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727" r="-2727" b="-1153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Anello 15">
              <a:extLst>
                <a:ext uri="{FF2B5EF4-FFF2-40B4-BE49-F238E27FC236}">
                  <a16:creationId xmlns:a16="http://schemas.microsoft.com/office/drawing/2014/main" id="{D81F1BA7-23C9-5F4A-95D2-AC8485A7D8D6}"/>
                </a:ext>
              </a:extLst>
            </p:cNvPr>
            <p:cNvSpPr/>
            <p:nvPr/>
          </p:nvSpPr>
          <p:spPr>
            <a:xfrm>
              <a:off x="1487939" y="3074072"/>
              <a:ext cx="1012153" cy="1011292"/>
            </a:xfrm>
            <a:prstGeom prst="donut">
              <a:avLst>
                <a:gd name="adj" fmla="val 389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546C98D3-B86C-B349-B89B-B300BA44FE40}"/>
                </a:ext>
              </a:extLst>
            </p:cNvPr>
            <p:cNvSpPr txBox="1"/>
            <p:nvPr/>
          </p:nvSpPr>
          <p:spPr>
            <a:xfrm>
              <a:off x="3303041" y="4461091"/>
              <a:ext cx="82016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Nipote</a:t>
              </a:r>
            </a:p>
            <a:p>
              <a:r>
                <a:rPr lang="it-IT" b="1" dirty="0" err="1">
                  <a:solidFill>
                    <a:srgbClr val="FF0000"/>
                  </a:solidFill>
                </a:rPr>
                <a:t>red</a:t>
              </a:r>
              <a:endParaRPr lang="it-IT" b="1" dirty="0">
                <a:solidFill>
                  <a:srgbClr val="FF0000"/>
                </a:solidFill>
              </a:endParaRPr>
            </a:p>
          </p:txBody>
        </p:sp>
        <p:sp>
          <p:nvSpPr>
            <p:cNvPr id="18" name="Triangolo 17">
              <a:extLst>
                <a:ext uri="{FF2B5EF4-FFF2-40B4-BE49-F238E27FC236}">
                  <a16:creationId xmlns:a16="http://schemas.microsoft.com/office/drawing/2014/main" id="{2D74CBD7-FCCD-5D4A-B314-784887DFC4EF}"/>
                </a:ext>
              </a:extLst>
            </p:cNvPr>
            <p:cNvSpPr/>
            <p:nvPr/>
          </p:nvSpPr>
          <p:spPr>
            <a:xfrm>
              <a:off x="1534464" y="3950368"/>
              <a:ext cx="816496" cy="1613348"/>
            </a:xfrm>
            <a:prstGeom prst="triangle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13612278-329B-9649-807A-919BB1E81017}"/>
                </a:ext>
              </a:extLst>
            </p:cNvPr>
            <p:cNvSpPr txBox="1"/>
            <p:nvPr/>
          </p:nvSpPr>
          <p:spPr>
            <a:xfrm>
              <a:off x="1828800" y="3408312"/>
              <a:ext cx="431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U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3B7DCA05-C197-0A47-AD5B-9AA9AE3DD5A0}"/>
                </a:ext>
              </a:extLst>
            </p:cNvPr>
            <p:cNvSpPr txBox="1"/>
            <p:nvPr/>
          </p:nvSpPr>
          <p:spPr>
            <a:xfrm>
              <a:off x="2546286" y="24795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G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7CBDA0F0-E3ED-E440-B190-8605609F9A5F}"/>
                </a:ext>
              </a:extLst>
            </p:cNvPr>
            <p:cNvSpPr txBox="1"/>
            <p:nvPr/>
          </p:nvSpPr>
          <p:spPr>
            <a:xfrm>
              <a:off x="3303426" y="33950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P</a:t>
              </a:r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F63A27A0-FFDD-724F-AF95-3D79D88EA188}"/>
                </a:ext>
              </a:extLst>
            </p:cNvPr>
            <p:cNvSpPr txBox="1"/>
            <p:nvPr/>
          </p:nvSpPr>
          <p:spPr>
            <a:xfrm>
              <a:off x="2775204" y="4532166"/>
              <a:ext cx="333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N</a:t>
              </a:r>
              <a:endParaRPr lang="it-IT" dirty="0"/>
            </a:p>
          </p:txBody>
        </p:sp>
        <p:sp>
          <p:nvSpPr>
            <p:cNvPr id="47" name="Triangolo 46">
              <a:extLst>
                <a:ext uri="{FF2B5EF4-FFF2-40B4-BE49-F238E27FC236}">
                  <a16:creationId xmlns:a16="http://schemas.microsoft.com/office/drawing/2014/main" id="{9805BBC8-A191-6341-AD8F-5D64974BB0B4}"/>
                </a:ext>
              </a:extLst>
            </p:cNvPr>
            <p:cNvSpPr/>
            <p:nvPr/>
          </p:nvSpPr>
          <p:spPr>
            <a:xfrm>
              <a:off x="3108950" y="5319978"/>
              <a:ext cx="361961" cy="990600"/>
            </a:xfrm>
            <a:prstGeom prst="triangle">
              <a:avLst/>
            </a:prstGeom>
            <a:gradFill flip="none" rotWithShape="1">
              <a:gsLst>
                <a:gs pos="0">
                  <a:srgbClr val="00B0F0">
                    <a:tint val="66000"/>
                    <a:satMod val="160000"/>
                  </a:srgbClr>
                </a:gs>
                <a:gs pos="50000">
                  <a:srgbClr val="00B0F0">
                    <a:tint val="44500"/>
                    <a:satMod val="160000"/>
                  </a:srgbClr>
                </a:gs>
                <a:gs pos="100000">
                  <a:srgbClr val="00B0F0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rgbClr val="00B0F0"/>
                </a:solidFill>
              </a:endParaRPr>
            </a:p>
          </p:txBody>
        </p: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FC4E6F93-3577-B44C-A87E-F2C417120311}"/>
                </a:ext>
              </a:extLst>
            </p:cNvPr>
            <p:cNvCxnSpPr>
              <a:stCxn id="7" idx="3"/>
              <a:endCxn id="9" idx="0"/>
            </p:cNvCxnSpPr>
            <p:nvPr/>
          </p:nvCxnSpPr>
          <p:spPr>
            <a:xfrm flipH="1">
              <a:off x="2656766" y="5001703"/>
              <a:ext cx="35352" cy="29421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9CE61FC5-4490-3943-B04E-E16EA7B0EE6A}"/>
                </a:ext>
              </a:extLst>
            </p:cNvPr>
            <p:cNvCxnSpPr>
              <a:stCxn id="7" idx="5"/>
              <a:endCxn id="47" idx="0"/>
            </p:cNvCxnSpPr>
            <p:nvPr/>
          </p:nvCxnSpPr>
          <p:spPr>
            <a:xfrm>
              <a:off x="3228098" y="5001703"/>
              <a:ext cx="61833" cy="3182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CFD19CE6-B4E6-AB45-B577-14ECFDD24DA2}"/>
              </a:ext>
            </a:extLst>
          </p:cNvPr>
          <p:cNvGrpSpPr/>
          <p:nvPr/>
        </p:nvGrpSpPr>
        <p:grpSpPr>
          <a:xfrm>
            <a:off x="4399942" y="2600661"/>
            <a:ext cx="3175549" cy="627811"/>
            <a:chOff x="4399942" y="2600661"/>
            <a:chExt cx="3175549" cy="627811"/>
          </a:xfrm>
        </p:grpSpPr>
        <p:sp>
          <p:nvSpPr>
            <p:cNvPr id="67" name="Freccia destra 66">
              <a:extLst>
                <a:ext uri="{FF2B5EF4-FFF2-40B4-BE49-F238E27FC236}">
                  <a16:creationId xmlns:a16="http://schemas.microsoft.com/office/drawing/2014/main" id="{FE4B3318-143F-D940-BF9E-E8F725ACE2F3}"/>
                </a:ext>
              </a:extLst>
            </p:cNvPr>
            <p:cNvSpPr/>
            <p:nvPr/>
          </p:nvSpPr>
          <p:spPr>
            <a:xfrm>
              <a:off x="4510251" y="3074072"/>
              <a:ext cx="3006599" cy="1544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68" name="CasellaDiTesto 67">
              <a:extLst>
                <a:ext uri="{FF2B5EF4-FFF2-40B4-BE49-F238E27FC236}">
                  <a16:creationId xmlns:a16="http://schemas.microsoft.com/office/drawing/2014/main" id="{5FAD8723-D7E7-5446-B2BB-F62345A95E70}"/>
                </a:ext>
              </a:extLst>
            </p:cNvPr>
            <p:cNvSpPr txBox="1"/>
            <p:nvPr/>
          </p:nvSpPr>
          <p:spPr>
            <a:xfrm>
              <a:off x="4399942" y="2600661"/>
              <a:ext cx="31755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RightRotate</a:t>
              </a:r>
              <a:r>
                <a:rPr lang="it-IT" dirty="0"/>
                <a:t>(T,P) e ricoloro </a:t>
              </a:r>
              <a:r>
                <a:rPr lang="it-IT" dirty="0" err="1"/>
                <a:t>P</a:t>
              </a:r>
              <a:r>
                <a:rPr lang="it-IT" dirty="0"/>
                <a:t> e </a:t>
              </a:r>
              <a:r>
                <a:rPr lang="it-IT" dirty="0" err="1"/>
                <a:t>N</a:t>
              </a:r>
              <a:endParaRPr lang="it-IT" dirty="0"/>
            </a:p>
          </p:txBody>
        </p:sp>
      </p:grp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4FAB61CB-E749-ED4D-BACE-6617A7A62DF6}"/>
              </a:ext>
            </a:extLst>
          </p:cNvPr>
          <p:cNvSpPr txBox="1"/>
          <p:nvPr/>
        </p:nvSpPr>
        <p:spPr>
          <a:xfrm>
            <a:off x="7094224" y="5985997"/>
            <a:ext cx="3310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Ora sono nel Caso Fortunato</a:t>
            </a:r>
          </a:p>
          <a:p>
            <a:r>
              <a:rPr lang="it-IT" dirty="0"/>
              <a:t>Lo applico e il problema è risolto!</a:t>
            </a:r>
          </a:p>
        </p:txBody>
      </p:sp>
    </p:spTree>
    <p:extLst>
      <p:ext uri="{BB962C8B-B14F-4D97-AF65-F5344CB8AC3E}">
        <p14:creationId xmlns:p14="http://schemas.microsoft.com/office/powerpoint/2010/main" val="164113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4AB84A6-5119-A249-A0DB-C9D9BA28960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Caso Sfortunato: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ha due Nipoti </a:t>
                </a:r>
                <a:r>
                  <a:rPr lang="it-IT" b="1" dirty="0" err="1"/>
                  <a:t>black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fratello </a:t>
                </a:r>
                <a:r>
                  <a:rPr lang="it-IT" b="1" dirty="0" err="1"/>
                  <a:t>black</a:t>
                </a:r>
                <a:endParaRPr lang="it-IT" b="1" dirty="0"/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64AB84A6-5119-A249-A0DB-C9D9BA2896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t="-13333" b="-219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o 25">
            <a:extLst>
              <a:ext uri="{FF2B5EF4-FFF2-40B4-BE49-F238E27FC236}">
                <a16:creationId xmlns:a16="http://schemas.microsoft.com/office/drawing/2014/main" id="{E24D7265-BE5A-9B48-9169-6A47FC0B96C1}"/>
              </a:ext>
            </a:extLst>
          </p:cNvPr>
          <p:cNvGrpSpPr/>
          <p:nvPr/>
        </p:nvGrpSpPr>
        <p:grpSpPr>
          <a:xfrm>
            <a:off x="269387" y="2390274"/>
            <a:ext cx="5191577" cy="3673642"/>
            <a:chOff x="245323" y="2294021"/>
            <a:chExt cx="5191577" cy="3673642"/>
          </a:xfrm>
        </p:grpSpPr>
        <p:sp>
          <p:nvSpPr>
            <p:cNvPr id="5" name="Anello 4">
              <a:extLst>
                <a:ext uri="{FF2B5EF4-FFF2-40B4-BE49-F238E27FC236}">
                  <a16:creationId xmlns:a16="http://schemas.microsoft.com/office/drawing/2014/main" id="{C4CE4966-3C96-9A42-AC01-94B16FA57735}"/>
                </a:ext>
              </a:extLst>
            </p:cNvPr>
            <p:cNvSpPr/>
            <p:nvPr/>
          </p:nvSpPr>
          <p:spPr>
            <a:xfrm>
              <a:off x="2318085" y="2294021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6" name="Anello 5">
              <a:extLst>
                <a:ext uri="{FF2B5EF4-FFF2-40B4-BE49-F238E27FC236}">
                  <a16:creationId xmlns:a16="http://schemas.microsoft.com/office/drawing/2014/main" id="{EE8B6A5C-525B-4146-8FA1-9ED480F79934}"/>
                </a:ext>
              </a:extLst>
            </p:cNvPr>
            <p:cNvSpPr/>
            <p:nvPr/>
          </p:nvSpPr>
          <p:spPr>
            <a:xfrm>
              <a:off x="1604212" y="3228473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7" name="Anello 6">
              <a:extLst>
                <a:ext uri="{FF2B5EF4-FFF2-40B4-BE49-F238E27FC236}">
                  <a16:creationId xmlns:a16="http://schemas.microsoft.com/office/drawing/2014/main" id="{1B3A6FAF-7E93-5C4B-A1A2-160030138822}"/>
                </a:ext>
              </a:extLst>
            </p:cNvPr>
            <p:cNvSpPr/>
            <p:nvPr/>
          </p:nvSpPr>
          <p:spPr>
            <a:xfrm>
              <a:off x="3834065" y="4255167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8" name="Anello 7">
              <a:extLst>
                <a:ext uri="{FF2B5EF4-FFF2-40B4-BE49-F238E27FC236}">
                  <a16:creationId xmlns:a16="http://schemas.microsoft.com/office/drawing/2014/main" id="{12F0599B-39D4-BC45-AE26-81ACEE4565E6}"/>
                </a:ext>
              </a:extLst>
            </p:cNvPr>
            <p:cNvSpPr/>
            <p:nvPr/>
          </p:nvSpPr>
          <p:spPr>
            <a:xfrm>
              <a:off x="3076075" y="3228472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9" name="Triangolo 8">
              <a:extLst>
                <a:ext uri="{FF2B5EF4-FFF2-40B4-BE49-F238E27FC236}">
                  <a16:creationId xmlns:a16="http://schemas.microsoft.com/office/drawing/2014/main" id="{0EFBF266-34A3-1A4B-9314-E66BDFBB8C2A}"/>
                </a:ext>
              </a:extLst>
            </p:cNvPr>
            <p:cNvSpPr/>
            <p:nvPr/>
          </p:nvSpPr>
          <p:spPr>
            <a:xfrm>
              <a:off x="3882195" y="4977063"/>
              <a:ext cx="637673" cy="990600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C87B6074-FF5B-CF44-9C8D-7F293953D951}"/>
                </a:ext>
              </a:extLst>
            </p:cNvPr>
            <p:cNvCxnSpPr>
              <a:cxnSpLocks/>
              <a:stCxn id="8" idx="3"/>
              <a:endCxn id="23" idx="0"/>
            </p:cNvCxnSpPr>
            <p:nvPr/>
          </p:nvCxnSpPr>
          <p:spPr>
            <a:xfrm flipH="1">
              <a:off x="2909568" y="3844648"/>
              <a:ext cx="277512" cy="348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olo 10">
              <a:extLst>
                <a:ext uri="{FF2B5EF4-FFF2-40B4-BE49-F238E27FC236}">
                  <a16:creationId xmlns:a16="http://schemas.microsoft.com/office/drawing/2014/main" id="{D0E1B6C1-BA2A-424E-A0F4-104D79B0F345}"/>
                </a:ext>
              </a:extLst>
            </p:cNvPr>
            <p:cNvSpPr/>
            <p:nvPr/>
          </p:nvSpPr>
          <p:spPr>
            <a:xfrm>
              <a:off x="2568401" y="4868708"/>
              <a:ext cx="605588" cy="1098955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3D068667-D033-8F4B-85E5-582182AE996C}"/>
                </a:ext>
              </a:extLst>
            </p:cNvPr>
            <p:cNvCxnSpPr>
              <a:stCxn id="8" idx="5"/>
              <a:endCxn id="7" idx="0"/>
            </p:cNvCxnSpPr>
            <p:nvPr/>
          </p:nvCxnSpPr>
          <p:spPr>
            <a:xfrm>
              <a:off x="3723060" y="3844648"/>
              <a:ext cx="490000" cy="410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7375C1BD-E805-7140-B619-B57A11507CC7}"/>
                </a:ext>
              </a:extLst>
            </p:cNvPr>
            <p:cNvCxnSpPr>
              <a:cxnSpLocks/>
            </p:cNvCxnSpPr>
            <p:nvPr/>
          </p:nvCxnSpPr>
          <p:spPr>
            <a:xfrm>
              <a:off x="3003599" y="2792136"/>
              <a:ext cx="366962" cy="401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83396096-DA59-D948-A48E-E8DB5CDABF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983208" y="2792136"/>
              <a:ext cx="334877" cy="4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3A5ACA3C-76EE-434B-BAAB-3D7B42248638}"/>
                    </a:ext>
                  </a:extLst>
                </p:cNvPr>
                <p:cNvSpPr txBox="1"/>
                <p:nvPr/>
              </p:nvSpPr>
              <p:spPr>
                <a:xfrm>
                  <a:off x="245323" y="3304036"/>
                  <a:ext cx="138050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it-IT" dirty="0"/>
                </a:p>
                <a:p>
                  <a:r>
                    <a:rPr lang="it-IT" dirty="0"/>
                    <a:t>double </a:t>
                  </a:r>
                  <a:r>
                    <a:rPr lang="it-IT" dirty="0" err="1"/>
                    <a:t>black</a:t>
                  </a:r>
                  <a:endParaRPr lang="it-IT" dirty="0"/>
                </a:p>
              </p:txBody>
            </p:sp>
          </mc:Choice>
          <mc:Fallback xmlns="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3A5ACA3C-76EE-434B-BAAB-3D7B422486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323" y="3304036"/>
                  <a:ext cx="138050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727" r="-1818" b="-1153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Anello 15">
              <a:extLst>
                <a:ext uri="{FF2B5EF4-FFF2-40B4-BE49-F238E27FC236}">
                  <a16:creationId xmlns:a16="http://schemas.microsoft.com/office/drawing/2014/main" id="{841FCC6E-1E10-6B45-B1F9-B6E34D3712F2}"/>
                </a:ext>
              </a:extLst>
            </p:cNvPr>
            <p:cNvSpPr/>
            <p:nvPr/>
          </p:nvSpPr>
          <p:spPr>
            <a:xfrm>
              <a:off x="1487939" y="3074072"/>
              <a:ext cx="1012153" cy="1011292"/>
            </a:xfrm>
            <a:prstGeom prst="donut">
              <a:avLst>
                <a:gd name="adj" fmla="val 389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B9A775CE-E3E1-614A-A335-E717B6828E4A}"/>
                </a:ext>
              </a:extLst>
            </p:cNvPr>
            <p:cNvSpPr txBox="1"/>
            <p:nvPr/>
          </p:nvSpPr>
          <p:spPr>
            <a:xfrm>
              <a:off x="4616739" y="4387710"/>
              <a:ext cx="82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Nipoti</a:t>
              </a:r>
            </a:p>
          </p:txBody>
        </p:sp>
        <p:sp>
          <p:nvSpPr>
            <p:cNvPr id="18" name="Triangolo 17">
              <a:extLst>
                <a:ext uri="{FF2B5EF4-FFF2-40B4-BE49-F238E27FC236}">
                  <a16:creationId xmlns:a16="http://schemas.microsoft.com/office/drawing/2014/main" id="{DF5C6526-CE72-0749-83FF-65ECF79E56FA}"/>
                </a:ext>
              </a:extLst>
            </p:cNvPr>
            <p:cNvSpPr/>
            <p:nvPr/>
          </p:nvSpPr>
          <p:spPr>
            <a:xfrm>
              <a:off x="1534464" y="3950368"/>
              <a:ext cx="816496" cy="1613348"/>
            </a:xfrm>
            <a:prstGeom prst="triangle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0DBF93C4-C994-C748-93F0-F0813EBF805B}"/>
                </a:ext>
              </a:extLst>
            </p:cNvPr>
            <p:cNvSpPr txBox="1"/>
            <p:nvPr/>
          </p:nvSpPr>
          <p:spPr>
            <a:xfrm>
              <a:off x="1828800" y="3408312"/>
              <a:ext cx="431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U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AFDE116B-CA52-2B4A-A012-4A9B358A3956}"/>
                </a:ext>
              </a:extLst>
            </p:cNvPr>
            <p:cNvSpPr txBox="1"/>
            <p:nvPr/>
          </p:nvSpPr>
          <p:spPr>
            <a:xfrm>
              <a:off x="2546286" y="2479537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G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5F99EB47-0A6A-E549-B0DE-07D9BD9050C3}"/>
                </a:ext>
              </a:extLst>
            </p:cNvPr>
            <p:cNvSpPr txBox="1"/>
            <p:nvPr/>
          </p:nvSpPr>
          <p:spPr>
            <a:xfrm>
              <a:off x="3303426" y="3395052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P</a:t>
              </a:r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91EE48A-64DA-0F46-8239-F92A2AEE0123}"/>
                </a:ext>
              </a:extLst>
            </p:cNvPr>
            <p:cNvSpPr txBox="1"/>
            <p:nvPr/>
          </p:nvSpPr>
          <p:spPr>
            <a:xfrm>
              <a:off x="4058529" y="4433311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N2</a:t>
              </a:r>
            </a:p>
          </p:txBody>
        </p:sp>
        <p:sp>
          <p:nvSpPr>
            <p:cNvPr id="23" name="Anello 22">
              <a:extLst>
                <a:ext uri="{FF2B5EF4-FFF2-40B4-BE49-F238E27FC236}">
                  <a16:creationId xmlns:a16="http://schemas.microsoft.com/office/drawing/2014/main" id="{B601374F-D582-594A-9A6C-4EA845DAA148}"/>
                </a:ext>
              </a:extLst>
            </p:cNvPr>
            <p:cNvSpPr/>
            <p:nvPr/>
          </p:nvSpPr>
          <p:spPr>
            <a:xfrm>
              <a:off x="2530573" y="4192752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25" name="CasellaDiTesto 24">
              <a:extLst>
                <a:ext uri="{FF2B5EF4-FFF2-40B4-BE49-F238E27FC236}">
                  <a16:creationId xmlns:a16="http://schemas.microsoft.com/office/drawing/2014/main" id="{573EBC90-C6E4-1D4C-9011-28E66540BCE9}"/>
                </a:ext>
              </a:extLst>
            </p:cNvPr>
            <p:cNvSpPr txBox="1"/>
            <p:nvPr/>
          </p:nvSpPr>
          <p:spPr>
            <a:xfrm>
              <a:off x="2723225" y="434606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N1</a:t>
              </a:r>
            </a:p>
          </p:txBody>
        </p:sp>
      </p:grp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57B68583-0BED-6D47-AC1D-17DFD46BE22F}"/>
              </a:ext>
            </a:extLst>
          </p:cNvPr>
          <p:cNvGrpSpPr/>
          <p:nvPr/>
        </p:nvGrpSpPr>
        <p:grpSpPr>
          <a:xfrm>
            <a:off x="4317803" y="2629205"/>
            <a:ext cx="2841813" cy="546909"/>
            <a:chOff x="4317803" y="2629205"/>
            <a:chExt cx="2841813" cy="546909"/>
          </a:xfrm>
        </p:grpSpPr>
        <p:sp>
          <p:nvSpPr>
            <p:cNvPr id="48" name="Freccia destra 47">
              <a:extLst>
                <a:ext uri="{FF2B5EF4-FFF2-40B4-BE49-F238E27FC236}">
                  <a16:creationId xmlns:a16="http://schemas.microsoft.com/office/drawing/2014/main" id="{68A50D2D-1F88-9646-87A4-12E6251A62A1}"/>
                </a:ext>
              </a:extLst>
            </p:cNvPr>
            <p:cNvSpPr/>
            <p:nvPr/>
          </p:nvSpPr>
          <p:spPr>
            <a:xfrm>
              <a:off x="4317803" y="3015610"/>
              <a:ext cx="2841813" cy="160504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9" name="CasellaDiTesto 48">
              <a:extLst>
                <a:ext uri="{FF2B5EF4-FFF2-40B4-BE49-F238E27FC236}">
                  <a16:creationId xmlns:a16="http://schemas.microsoft.com/office/drawing/2014/main" id="{435BD312-EA93-8245-9DF1-FBF6550C8B40}"/>
                </a:ext>
              </a:extLst>
            </p:cNvPr>
            <p:cNvSpPr txBox="1"/>
            <p:nvPr/>
          </p:nvSpPr>
          <p:spPr>
            <a:xfrm>
              <a:off x="5004675" y="2629205"/>
              <a:ext cx="1124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Ricoloro </a:t>
              </a:r>
              <a:r>
                <a:rPr lang="it-IT" dirty="0" err="1"/>
                <a:t>P</a:t>
              </a:r>
              <a:endParaRPr lang="it-IT" dirty="0"/>
            </a:p>
          </p:txBody>
        </p:sp>
      </p:grpSp>
      <p:grpSp>
        <p:nvGrpSpPr>
          <p:cNvPr id="52" name="Gruppo 51">
            <a:extLst>
              <a:ext uri="{FF2B5EF4-FFF2-40B4-BE49-F238E27FC236}">
                <a16:creationId xmlns:a16="http://schemas.microsoft.com/office/drawing/2014/main" id="{65E4B6C5-5D9C-4E41-A2D5-8594D19D2E91}"/>
              </a:ext>
            </a:extLst>
          </p:cNvPr>
          <p:cNvGrpSpPr/>
          <p:nvPr/>
        </p:nvGrpSpPr>
        <p:grpSpPr>
          <a:xfrm>
            <a:off x="6533650" y="2265394"/>
            <a:ext cx="4298784" cy="4525093"/>
            <a:chOff x="6533650" y="2265394"/>
            <a:chExt cx="4298784" cy="4525093"/>
          </a:xfrm>
        </p:grpSpPr>
        <p:sp>
          <p:nvSpPr>
            <p:cNvPr id="28" name="Anello 27">
              <a:extLst>
                <a:ext uri="{FF2B5EF4-FFF2-40B4-BE49-F238E27FC236}">
                  <a16:creationId xmlns:a16="http://schemas.microsoft.com/office/drawing/2014/main" id="{C61BFC48-5CCE-CA4F-935C-5FEDFD8B97AA}"/>
                </a:ext>
              </a:extLst>
            </p:cNvPr>
            <p:cNvSpPr/>
            <p:nvPr/>
          </p:nvSpPr>
          <p:spPr>
            <a:xfrm>
              <a:off x="8558464" y="2400297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29" name="Anello 28">
              <a:extLst>
                <a:ext uri="{FF2B5EF4-FFF2-40B4-BE49-F238E27FC236}">
                  <a16:creationId xmlns:a16="http://schemas.microsoft.com/office/drawing/2014/main" id="{A28B3BED-B1F8-5B4F-8381-83C7236EBECA}"/>
                </a:ext>
              </a:extLst>
            </p:cNvPr>
            <p:cNvSpPr/>
            <p:nvPr/>
          </p:nvSpPr>
          <p:spPr>
            <a:xfrm>
              <a:off x="7844591" y="3334749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0" name="Anello 29">
              <a:extLst>
                <a:ext uri="{FF2B5EF4-FFF2-40B4-BE49-F238E27FC236}">
                  <a16:creationId xmlns:a16="http://schemas.microsoft.com/office/drawing/2014/main" id="{531C51BB-5C19-8D49-85AF-98A78A9C5003}"/>
                </a:ext>
              </a:extLst>
            </p:cNvPr>
            <p:cNvSpPr/>
            <p:nvPr/>
          </p:nvSpPr>
          <p:spPr>
            <a:xfrm>
              <a:off x="10074444" y="4361443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1" name="Anello 30">
              <a:extLst>
                <a:ext uri="{FF2B5EF4-FFF2-40B4-BE49-F238E27FC236}">
                  <a16:creationId xmlns:a16="http://schemas.microsoft.com/office/drawing/2014/main" id="{DF75C141-61E0-AE43-ABB4-A66FE08FC00F}"/>
                </a:ext>
              </a:extLst>
            </p:cNvPr>
            <p:cNvSpPr/>
            <p:nvPr/>
          </p:nvSpPr>
          <p:spPr>
            <a:xfrm>
              <a:off x="9316454" y="3334748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32" name="Triangolo 31">
              <a:extLst>
                <a:ext uri="{FF2B5EF4-FFF2-40B4-BE49-F238E27FC236}">
                  <a16:creationId xmlns:a16="http://schemas.microsoft.com/office/drawing/2014/main" id="{2EFB0B14-DA46-BC4E-9B6A-87EE20CCB7FD}"/>
                </a:ext>
              </a:extLst>
            </p:cNvPr>
            <p:cNvSpPr/>
            <p:nvPr/>
          </p:nvSpPr>
          <p:spPr>
            <a:xfrm>
              <a:off x="10122574" y="5083339"/>
              <a:ext cx="637673" cy="990600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3CAD3351-76D6-B041-A0A8-0C3AB16A9E96}"/>
                </a:ext>
              </a:extLst>
            </p:cNvPr>
            <p:cNvCxnSpPr>
              <a:cxnSpLocks/>
              <a:stCxn id="31" idx="3"/>
              <a:endCxn id="46" idx="0"/>
            </p:cNvCxnSpPr>
            <p:nvPr/>
          </p:nvCxnSpPr>
          <p:spPr>
            <a:xfrm flipH="1">
              <a:off x="9149947" y="3950924"/>
              <a:ext cx="277512" cy="348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riangolo 33">
              <a:extLst>
                <a:ext uri="{FF2B5EF4-FFF2-40B4-BE49-F238E27FC236}">
                  <a16:creationId xmlns:a16="http://schemas.microsoft.com/office/drawing/2014/main" id="{3F14108A-8E43-894D-8CC0-FF53552D31C6}"/>
                </a:ext>
              </a:extLst>
            </p:cNvPr>
            <p:cNvSpPr/>
            <p:nvPr/>
          </p:nvSpPr>
          <p:spPr>
            <a:xfrm>
              <a:off x="8808780" y="4974984"/>
              <a:ext cx="605588" cy="1098955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1F7733BC-ABCB-C244-B31A-E007716F427E}"/>
                </a:ext>
              </a:extLst>
            </p:cNvPr>
            <p:cNvCxnSpPr>
              <a:stCxn id="31" idx="5"/>
              <a:endCxn id="30" idx="0"/>
            </p:cNvCxnSpPr>
            <p:nvPr/>
          </p:nvCxnSpPr>
          <p:spPr>
            <a:xfrm>
              <a:off x="9963439" y="3950924"/>
              <a:ext cx="490000" cy="410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D0CF9386-BAA0-D341-A406-9DCD9AC05D3F}"/>
                </a:ext>
              </a:extLst>
            </p:cNvPr>
            <p:cNvCxnSpPr>
              <a:cxnSpLocks/>
            </p:cNvCxnSpPr>
            <p:nvPr/>
          </p:nvCxnSpPr>
          <p:spPr>
            <a:xfrm>
              <a:off x="9243978" y="2898412"/>
              <a:ext cx="366962" cy="401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0787F7B6-B8A2-D54B-B960-77B6150879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23587" y="2898412"/>
              <a:ext cx="334877" cy="4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8" name="CasellaDiTesto 37">
                  <a:extLst>
                    <a:ext uri="{FF2B5EF4-FFF2-40B4-BE49-F238E27FC236}">
                      <a16:creationId xmlns:a16="http://schemas.microsoft.com/office/drawing/2014/main" id="{8D4725D9-9985-914A-AF88-D94A8B5F6889}"/>
                    </a:ext>
                  </a:extLst>
                </p:cNvPr>
                <p:cNvSpPr txBox="1"/>
                <p:nvPr/>
              </p:nvSpPr>
              <p:spPr>
                <a:xfrm>
                  <a:off x="7084590" y="2265394"/>
                  <a:ext cx="138050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𝑛𝑒𝑤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it-IT" dirty="0"/>
                </a:p>
                <a:p>
                  <a:r>
                    <a:rPr lang="it-IT" dirty="0"/>
                    <a:t>double </a:t>
                  </a:r>
                  <a:r>
                    <a:rPr lang="it-IT" dirty="0" err="1"/>
                    <a:t>black</a:t>
                  </a:r>
                  <a:endParaRPr lang="it-IT" dirty="0"/>
                </a:p>
              </p:txBody>
            </p:sp>
          </mc:Choice>
          <mc:Fallback xmlns="">
            <p:sp>
              <p:nvSpPr>
                <p:cNvPr id="38" name="CasellaDiTesto 37">
                  <a:extLst>
                    <a:ext uri="{FF2B5EF4-FFF2-40B4-BE49-F238E27FC236}">
                      <a16:creationId xmlns:a16="http://schemas.microsoft.com/office/drawing/2014/main" id="{8D4725D9-9985-914A-AF88-D94A8B5F68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4590" y="2265394"/>
                  <a:ext cx="1380506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3636" r="-1818" b="-1346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Anello 38">
              <a:extLst>
                <a:ext uri="{FF2B5EF4-FFF2-40B4-BE49-F238E27FC236}">
                  <a16:creationId xmlns:a16="http://schemas.microsoft.com/office/drawing/2014/main" id="{415A6C6F-2E1A-4249-8808-34D6957FADE8}"/>
                </a:ext>
              </a:extLst>
            </p:cNvPr>
            <p:cNvSpPr/>
            <p:nvPr/>
          </p:nvSpPr>
          <p:spPr>
            <a:xfrm>
              <a:off x="8415306" y="2267087"/>
              <a:ext cx="1012153" cy="1011292"/>
            </a:xfrm>
            <a:prstGeom prst="donut">
              <a:avLst>
                <a:gd name="adj" fmla="val 389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1" name="Triangolo 40">
              <a:extLst>
                <a:ext uri="{FF2B5EF4-FFF2-40B4-BE49-F238E27FC236}">
                  <a16:creationId xmlns:a16="http://schemas.microsoft.com/office/drawing/2014/main" id="{4F5D5017-DFF3-0147-AE3B-954CB925A18E}"/>
                </a:ext>
              </a:extLst>
            </p:cNvPr>
            <p:cNvSpPr/>
            <p:nvPr/>
          </p:nvSpPr>
          <p:spPr>
            <a:xfrm>
              <a:off x="7774843" y="4056644"/>
              <a:ext cx="816496" cy="1613348"/>
            </a:xfrm>
            <a:prstGeom prst="triangle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42" name="CasellaDiTesto 41">
              <a:extLst>
                <a:ext uri="{FF2B5EF4-FFF2-40B4-BE49-F238E27FC236}">
                  <a16:creationId xmlns:a16="http://schemas.microsoft.com/office/drawing/2014/main" id="{49ECA944-4BB5-3F43-A672-55BDBF7B80BC}"/>
                </a:ext>
              </a:extLst>
            </p:cNvPr>
            <p:cNvSpPr txBox="1"/>
            <p:nvPr/>
          </p:nvSpPr>
          <p:spPr>
            <a:xfrm>
              <a:off x="8069179" y="3514588"/>
              <a:ext cx="431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U</a:t>
              </a:r>
            </a:p>
          </p:txBody>
        </p:sp>
        <p:sp>
          <p:nvSpPr>
            <p:cNvPr id="43" name="CasellaDiTesto 42">
              <a:extLst>
                <a:ext uri="{FF2B5EF4-FFF2-40B4-BE49-F238E27FC236}">
                  <a16:creationId xmlns:a16="http://schemas.microsoft.com/office/drawing/2014/main" id="{D85012C5-C4D0-C54F-AF74-F04E78EDC0A9}"/>
                </a:ext>
              </a:extLst>
            </p:cNvPr>
            <p:cNvSpPr txBox="1"/>
            <p:nvPr/>
          </p:nvSpPr>
          <p:spPr>
            <a:xfrm>
              <a:off x="8786665" y="2585813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G</a:t>
              </a:r>
            </a:p>
          </p:txBody>
        </p:sp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7BBA0BB0-ABCD-B54A-BE40-4D2B28B61FD4}"/>
                </a:ext>
              </a:extLst>
            </p:cNvPr>
            <p:cNvSpPr txBox="1"/>
            <p:nvPr/>
          </p:nvSpPr>
          <p:spPr>
            <a:xfrm>
              <a:off x="9543805" y="3501328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P</a:t>
              </a:r>
              <a:endParaRPr lang="it-IT" dirty="0"/>
            </a:p>
          </p:txBody>
        </p:sp>
        <p:sp>
          <p:nvSpPr>
            <p:cNvPr id="45" name="CasellaDiTesto 44">
              <a:extLst>
                <a:ext uri="{FF2B5EF4-FFF2-40B4-BE49-F238E27FC236}">
                  <a16:creationId xmlns:a16="http://schemas.microsoft.com/office/drawing/2014/main" id="{DE25F62F-B74E-F445-9CB9-193FDD297492}"/>
                </a:ext>
              </a:extLst>
            </p:cNvPr>
            <p:cNvSpPr txBox="1"/>
            <p:nvPr/>
          </p:nvSpPr>
          <p:spPr>
            <a:xfrm>
              <a:off x="10298908" y="453958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N2</a:t>
              </a:r>
            </a:p>
          </p:txBody>
        </p:sp>
        <p:sp>
          <p:nvSpPr>
            <p:cNvPr id="46" name="Anello 45">
              <a:extLst>
                <a:ext uri="{FF2B5EF4-FFF2-40B4-BE49-F238E27FC236}">
                  <a16:creationId xmlns:a16="http://schemas.microsoft.com/office/drawing/2014/main" id="{D7A8BA92-5218-E241-917B-326366E2D3C1}"/>
                </a:ext>
              </a:extLst>
            </p:cNvPr>
            <p:cNvSpPr/>
            <p:nvPr/>
          </p:nvSpPr>
          <p:spPr>
            <a:xfrm>
              <a:off x="8770952" y="4299028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7" name="CasellaDiTesto 46">
              <a:extLst>
                <a:ext uri="{FF2B5EF4-FFF2-40B4-BE49-F238E27FC236}">
                  <a16:creationId xmlns:a16="http://schemas.microsoft.com/office/drawing/2014/main" id="{C5EDE899-5BF7-7247-96DE-D408B2D404CF}"/>
                </a:ext>
              </a:extLst>
            </p:cNvPr>
            <p:cNvSpPr txBox="1"/>
            <p:nvPr/>
          </p:nvSpPr>
          <p:spPr>
            <a:xfrm>
              <a:off x="8963604" y="4452340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N1</a:t>
              </a:r>
            </a:p>
          </p:txBody>
        </p:sp>
        <p:sp>
          <p:nvSpPr>
            <p:cNvPr id="50" name="CasellaDiTesto 49">
              <a:extLst>
                <a:ext uri="{FF2B5EF4-FFF2-40B4-BE49-F238E27FC236}">
                  <a16:creationId xmlns:a16="http://schemas.microsoft.com/office/drawing/2014/main" id="{FB46DB9E-E631-4F4D-9F9D-ED3AC8211937}"/>
                </a:ext>
              </a:extLst>
            </p:cNvPr>
            <p:cNvSpPr txBox="1"/>
            <p:nvPr/>
          </p:nvSpPr>
          <p:spPr>
            <a:xfrm>
              <a:off x="6533650" y="6144156"/>
              <a:ext cx="367478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Se G è </a:t>
              </a:r>
              <a:r>
                <a:rPr lang="it-IT" dirty="0" err="1"/>
                <a:t>red</a:t>
              </a:r>
              <a:r>
                <a:rPr lang="it-IT" dirty="0"/>
                <a:t>, diventa </a:t>
              </a:r>
              <a:r>
                <a:rPr lang="it-IT" dirty="0" err="1"/>
                <a:t>black</a:t>
              </a:r>
              <a:r>
                <a:rPr lang="it-IT" dirty="0"/>
                <a:t> e ho risolto!</a:t>
              </a:r>
            </a:p>
            <a:p>
              <a:r>
                <a:rPr lang="it-IT" dirty="0"/>
                <a:t>Se G è </a:t>
              </a:r>
              <a:r>
                <a:rPr lang="it-IT" dirty="0" err="1"/>
                <a:t>black</a:t>
              </a:r>
              <a:r>
                <a:rPr lang="it-IT" dirty="0"/>
                <a:t>, proseguo.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2246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819F92-E3BA-3C4B-866A-09B1A541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Alberi bilanciati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FA5C0EF-042A-1A46-AF4B-C227C71E75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Negli 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alberi bilanciati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l’altezza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</a:t>
                </a:r>
                <a14:m>
                  <m:oMath xmlns:m="http://schemas.openxmlformats.org/officeDocument/2006/math"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𝑶</m:t>
                    </m:r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it-IT" b="1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it-IT" b="1" i="1" dirty="0" err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it-IT" b="1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b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Di meglio non si può proprio fare!!!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Quindi negli alberi bilanciati le operazioni costano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it-IT" i="1" dirty="0" err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Esistono diversi tipi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di alberi bilanciati (AVL, 2-3-Trees, …)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Noi vedremo i </a:t>
                </a:r>
                <a:r>
                  <a:rPr lang="it-IT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Red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-Black </a:t>
                </a:r>
                <a:r>
                  <a:rPr lang="it-IT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Trees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(RBT)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EFA5C0EF-042A-1A46-AF4B-C227C71E75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8336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86A909F0-11E1-E341-9F3E-5FF33B24DC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Caso Antipatico: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ha due Nipoti </a:t>
                </a:r>
                <a:r>
                  <a:rPr lang="it-IT" b="1" dirty="0" err="1"/>
                  <a:t>black</a:t>
                </a:r>
                <a:r>
                  <a:rPr lang="it-IT" dirty="0"/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e fratello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/>
                  <a:t> </a:t>
                </a:r>
              </a:p>
            </p:txBody>
          </p:sp>
        </mc:Choice>
        <mc:Fallback xmlns="">
          <p:sp>
            <p:nvSpPr>
              <p:cNvPr id="2" name="Titolo 1">
                <a:extLst>
                  <a:ext uri="{FF2B5EF4-FFF2-40B4-BE49-F238E27FC236}">
                    <a16:creationId xmlns:a16="http://schemas.microsoft.com/office/drawing/2014/main" id="{86A909F0-11E1-E341-9F3E-5FF33B24DC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292" t="-13333" b="-219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Gruppo 72">
            <a:extLst>
              <a:ext uri="{FF2B5EF4-FFF2-40B4-BE49-F238E27FC236}">
                <a16:creationId xmlns:a16="http://schemas.microsoft.com/office/drawing/2014/main" id="{BE4209FC-47AC-3F43-B890-9EB8857E63AE}"/>
              </a:ext>
            </a:extLst>
          </p:cNvPr>
          <p:cNvGrpSpPr/>
          <p:nvPr/>
        </p:nvGrpSpPr>
        <p:grpSpPr>
          <a:xfrm>
            <a:off x="269387" y="2390274"/>
            <a:ext cx="5191577" cy="3673642"/>
            <a:chOff x="269387" y="2390274"/>
            <a:chExt cx="5191577" cy="3673642"/>
          </a:xfrm>
        </p:grpSpPr>
        <p:sp>
          <p:nvSpPr>
            <p:cNvPr id="5" name="Anello 4">
              <a:extLst>
                <a:ext uri="{FF2B5EF4-FFF2-40B4-BE49-F238E27FC236}">
                  <a16:creationId xmlns:a16="http://schemas.microsoft.com/office/drawing/2014/main" id="{8B6F348C-F0BA-9F4E-92C9-32AAEB9100BD}"/>
                </a:ext>
              </a:extLst>
            </p:cNvPr>
            <p:cNvSpPr/>
            <p:nvPr/>
          </p:nvSpPr>
          <p:spPr>
            <a:xfrm>
              <a:off x="2342149" y="2390274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6" name="Anello 5">
              <a:extLst>
                <a:ext uri="{FF2B5EF4-FFF2-40B4-BE49-F238E27FC236}">
                  <a16:creationId xmlns:a16="http://schemas.microsoft.com/office/drawing/2014/main" id="{DDB9F9DD-B528-8B43-BF2A-9CA62F8E2857}"/>
                </a:ext>
              </a:extLst>
            </p:cNvPr>
            <p:cNvSpPr/>
            <p:nvPr/>
          </p:nvSpPr>
          <p:spPr>
            <a:xfrm>
              <a:off x="1628276" y="3324726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7" name="Anello 6">
              <a:extLst>
                <a:ext uri="{FF2B5EF4-FFF2-40B4-BE49-F238E27FC236}">
                  <a16:creationId xmlns:a16="http://schemas.microsoft.com/office/drawing/2014/main" id="{B55A87E4-FDD9-924B-AA87-3EAA4846C405}"/>
                </a:ext>
              </a:extLst>
            </p:cNvPr>
            <p:cNvSpPr/>
            <p:nvPr/>
          </p:nvSpPr>
          <p:spPr>
            <a:xfrm>
              <a:off x="3858129" y="4351420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8" name="Anello 7">
              <a:extLst>
                <a:ext uri="{FF2B5EF4-FFF2-40B4-BE49-F238E27FC236}">
                  <a16:creationId xmlns:a16="http://schemas.microsoft.com/office/drawing/2014/main" id="{DC5ED5F3-50F6-894C-8D8A-613D589D9174}"/>
                </a:ext>
              </a:extLst>
            </p:cNvPr>
            <p:cNvSpPr/>
            <p:nvPr/>
          </p:nvSpPr>
          <p:spPr>
            <a:xfrm>
              <a:off x="3100139" y="3324725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9" name="Triangolo 8">
              <a:extLst>
                <a:ext uri="{FF2B5EF4-FFF2-40B4-BE49-F238E27FC236}">
                  <a16:creationId xmlns:a16="http://schemas.microsoft.com/office/drawing/2014/main" id="{BA30575C-65A9-554E-9C7D-2195EA0A6C84}"/>
                </a:ext>
              </a:extLst>
            </p:cNvPr>
            <p:cNvSpPr/>
            <p:nvPr/>
          </p:nvSpPr>
          <p:spPr>
            <a:xfrm>
              <a:off x="3906259" y="5073316"/>
              <a:ext cx="637673" cy="990600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D22BF28A-2A41-4F49-A0D7-E1564ABA1BAA}"/>
                </a:ext>
              </a:extLst>
            </p:cNvPr>
            <p:cNvCxnSpPr>
              <a:cxnSpLocks/>
              <a:stCxn id="8" idx="3"/>
              <a:endCxn id="23" idx="0"/>
            </p:cNvCxnSpPr>
            <p:nvPr/>
          </p:nvCxnSpPr>
          <p:spPr>
            <a:xfrm flipH="1">
              <a:off x="2933632" y="3940901"/>
              <a:ext cx="277512" cy="3481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riangolo 10">
              <a:extLst>
                <a:ext uri="{FF2B5EF4-FFF2-40B4-BE49-F238E27FC236}">
                  <a16:creationId xmlns:a16="http://schemas.microsoft.com/office/drawing/2014/main" id="{55CB5CE7-A5B6-814A-A7F3-8EB3FF6D8A04}"/>
                </a:ext>
              </a:extLst>
            </p:cNvPr>
            <p:cNvSpPr/>
            <p:nvPr/>
          </p:nvSpPr>
          <p:spPr>
            <a:xfrm>
              <a:off x="2592465" y="4964961"/>
              <a:ext cx="605588" cy="1098955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81EABAC0-C396-1447-8E3C-E26E71B1B897}"/>
                </a:ext>
              </a:extLst>
            </p:cNvPr>
            <p:cNvCxnSpPr>
              <a:stCxn id="8" idx="5"/>
              <a:endCxn id="7" idx="0"/>
            </p:cNvCxnSpPr>
            <p:nvPr/>
          </p:nvCxnSpPr>
          <p:spPr>
            <a:xfrm>
              <a:off x="3747124" y="3940901"/>
              <a:ext cx="490000" cy="41051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7108ED8A-291A-9A45-8C79-660C6EDCC7E7}"/>
                </a:ext>
              </a:extLst>
            </p:cNvPr>
            <p:cNvCxnSpPr>
              <a:cxnSpLocks/>
            </p:cNvCxnSpPr>
            <p:nvPr/>
          </p:nvCxnSpPr>
          <p:spPr>
            <a:xfrm>
              <a:off x="3027663" y="2888389"/>
              <a:ext cx="366962" cy="40193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ED61D986-EB6F-0148-AFF5-9B58048961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007272" y="2888389"/>
              <a:ext cx="334877" cy="4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3A8794C1-53C5-FE4F-9439-8F1AD509EE70}"/>
                    </a:ext>
                  </a:extLst>
                </p:cNvPr>
                <p:cNvSpPr txBox="1"/>
                <p:nvPr/>
              </p:nvSpPr>
              <p:spPr>
                <a:xfrm>
                  <a:off x="269387" y="3400289"/>
                  <a:ext cx="1380506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it-IT" b="0" i="1" dirty="0" smtClean="0">
                            <a:latin typeface="Cambria Math" panose="02040503050406030204" pitchFamily="18" charset="0"/>
                          </a:rPr>
                          <m:t>  </m:t>
                        </m:r>
                      </m:oMath>
                    </m:oMathPara>
                  </a14:m>
                  <a:endParaRPr lang="it-IT" dirty="0"/>
                </a:p>
                <a:p>
                  <a:r>
                    <a:rPr lang="it-IT" dirty="0"/>
                    <a:t>double </a:t>
                  </a:r>
                  <a:r>
                    <a:rPr lang="it-IT" dirty="0" err="1"/>
                    <a:t>black</a:t>
                  </a:r>
                  <a:endParaRPr lang="it-IT" dirty="0"/>
                </a:p>
              </p:txBody>
            </p:sp>
          </mc:Choice>
          <mc:Fallback xmlns="">
            <p:sp>
              <p:nvSpPr>
                <p:cNvPr id="15" name="CasellaDiTesto 14">
                  <a:extLst>
                    <a:ext uri="{FF2B5EF4-FFF2-40B4-BE49-F238E27FC236}">
                      <a16:creationId xmlns:a16="http://schemas.microsoft.com/office/drawing/2014/main" id="{3A8794C1-53C5-FE4F-9439-8F1AD509EE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387" y="3400289"/>
                  <a:ext cx="1380506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2727" r="-1818" b="-11538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Anello 15">
              <a:extLst>
                <a:ext uri="{FF2B5EF4-FFF2-40B4-BE49-F238E27FC236}">
                  <a16:creationId xmlns:a16="http://schemas.microsoft.com/office/drawing/2014/main" id="{A85C7D36-8555-C740-99E3-D9711943E387}"/>
                </a:ext>
              </a:extLst>
            </p:cNvPr>
            <p:cNvSpPr/>
            <p:nvPr/>
          </p:nvSpPr>
          <p:spPr>
            <a:xfrm>
              <a:off x="1512003" y="3170325"/>
              <a:ext cx="1012153" cy="1011292"/>
            </a:xfrm>
            <a:prstGeom prst="donut">
              <a:avLst>
                <a:gd name="adj" fmla="val 389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7" name="CasellaDiTesto 16">
              <a:extLst>
                <a:ext uri="{FF2B5EF4-FFF2-40B4-BE49-F238E27FC236}">
                  <a16:creationId xmlns:a16="http://schemas.microsoft.com/office/drawing/2014/main" id="{A56235F7-AF81-AE44-B8B8-DD57B1999B35}"/>
                </a:ext>
              </a:extLst>
            </p:cNvPr>
            <p:cNvSpPr txBox="1"/>
            <p:nvPr/>
          </p:nvSpPr>
          <p:spPr>
            <a:xfrm>
              <a:off x="4640803" y="4483963"/>
              <a:ext cx="8201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Nipoti</a:t>
              </a:r>
            </a:p>
          </p:txBody>
        </p:sp>
        <p:sp>
          <p:nvSpPr>
            <p:cNvPr id="18" name="Triangolo 17">
              <a:extLst>
                <a:ext uri="{FF2B5EF4-FFF2-40B4-BE49-F238E27FC236}">
                  <a16:creationId xmlns:a16="http://schemas.microsoft.com/office/drawing/2014/main" id="{EBEAB23F-ADA0-EC4F-8527-821B65C46878}"/>
                </a:ext>
              </a:extLst>
            </p:cNvPr>
            <p:cNvSpPr/>
            <p:nvPr/>
          </p:nvSpPr>
          <p:spPr>
            <a:xfrm>
              <a:off x="1558528" y="4046621"/>
              <a:ext cx="816496" cy="1613348"/>
            </a:xfrm>
            <a:prstGeom prst="triangle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9" name="CasellaDiTesto 18">
              <a:extLst>
                <a:ext uri="{FF2B5EF4-FFF2-40B4-BE49-F238E27FC236}">
                  <a16:creationId xmlns:a16="http://schemas.microsoft.com/office/drawing/2014/main" id="{3F80F284-E4D4-2E44-B517-F63CB97724DE}"/>
                </a:ext>
              </a:extLst>
            </p:cNvPr>
            <p:cNvSpPr txBox="1"/>
            <p:nvPr/>
          </p:nvSpPr>
          <p:spPr>
            <a:xfrm>
              <a:off x="1852864" y="3504565"/>
              <a:ext cx="431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/>
                <a:t>U</a:t>
              </a:r>
            </a:p>
          </p:txBody>
        </p:sp>
        <p:sp>
          <p:nvSpPr>
            <p:cNvPr id="20" name="CasellaDiTesto 19">
              <a:extLst>
                <a:ext uri="{FF2B5EF4-FFF2-40B4-BE49-F238E27FC236}">
                  <a16:creationId xmlns:a16="http://schemas.microsoft.com/office/drawing/2014/main" id="{22B07AFA-9144-8F47-83B2-6AD413322F88}"/>
                </a:ext>
              </a:extLst>
            </p:cNvPr>
            <p:cNvSpPr txBox="1"/>
            <p:nvPr/>
          </p:nvSpPr>
          <p:spPr>
            <a:xfrm>
              <a:off x="2570350" y="2575790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G</a:t>
              </a:r>
            </a:p>
          </p:txBody>
        </p:sp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D25D06A4-A1AA-6B4C-A891-A0733F09EDC8}"/>
                </a:ext>
              </a:extLst>
            </p:cNvPr>
            <p:cNvSpPr txBox="1"/>
            <p:nvPr/>
          </p:nvSpPr>
          <p:spPr>
            <a:xfrm>
              <a:off x="3327490" y="3491305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P</a:t>
              </a:r>
              <a:endParaRPr lang="it-IT" dirty="0"/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5FC300D7-20E1-D246-B89F-C3E1A16D37B1}"/>
                </a:ext>
              </a:extLst>
            </p:cNvPr>
            <p:cNvSpPr txBox="1"/>
            <p:nvPr/>
          </p:nvSpPr>
          <p:spPr>
            <a:xfrm>
              <a:off x="4082593" y="452956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N2</a:t>
              </a:r>
            </a:p>
          </p:txBody>
        </p:sp>
        <p:sp>
          <p:nvSpPr>
            <p:cNvPr id="23" name="Anello 22">
              <a:extLst>
                <a:ext uri="{FF2B5EF4-FFF2-40B4-BE49-F238E27FC236}">
                  <a16:creationId xmlns:a16="http://schemas.microsoft.com/office/drawing/2014/main" id="{318EF5AF-639A-AC4E-8927-1572C478DC13}"/>
                </a:ext>
              </a:extLst>
            </p:cNvPr>
            <p:cNvSpPr/>
            <p:nvPr/>
          </p:nvSpPr>
          <p:spPr>
            <a:xfrm>
              <a:off x="2554637" y="4289005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24" name="CasellaDiTesto 23">
              <a:extLst>
                <a:ext uri="{FF2B5EF4-FFF2-40B4-BE49-F238E27FC236}">
                  <a16:creationId xmlns:a16="http://schemas.microsoft.com/office/drawing/2014/main" id="{7618FCF8-1420-1B48-BA7D-2313FC5F72CA}"/>
                </a:ext>
              </a:extLst>
            </p:cNvPr>
            <p:cNvSpPr txBox="1"/>
            <p:nvPr/>
          </p:nvSpPr>
          <p:spPr>
            <a:xfrm>
              <a:off x="2747289" y="4442317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N1</a:t>
              </a:r>
            </a:p>
          </p:txBody>
        </p:sp>
      </p:grpSp>
      <p:grpSp>
        <p:nvGrpSpPr>
          <p:cNvPr id="75" name="Gruppo 74">
            <a:extLst>
              <a:ext uri="{FF2B5EF4-FFF2-40B4-BE49-F238E27FC236}">
                <a16:creationId xmlns:a16="http://schemas.microsoft.com/office/drawing/2014/main" id="{563D26DB-72C5-D043-8F63-C34DDFF0F73C}"/>
              </a:ext>
            </a:extLst>
          </p:cNvPr>
          <p:cNvGrpSpPr/>
          <p:nvPr/>
        </p:nvGrpSpPr>
        <p:grpSpPr>
          <a:xfrm>
            <a:off x="7218657" y="2370706"/>
            <a:ext cx="4498309" cy="4317715"/>
            <a:chOff x="6134923" y="2288409"/>
            <a:chExt cx="4498309" cy="4317715"/>
          </a:xfrm>
        </p:grpSpPr>
        <p:sp>
          <p:nvSpPr>
            <p:cNvPr id="47" name="Anello 46">
              <a:extLst>
                <a:ext uri="{FF2B5EF4-FFF2-40B4-BE49-F238E27FC236}">
                  <a16:creationId xmlns:a16="http://schemas.microsoft.com/office/drawing/2014/main" id="{39706C78-36AE-B940-83FB-E949C7C95CC5}"/>
                </a:ext>
              </a:extLst>
            </p:cNvPr>
            <p:cNvSpPr/>
            <p:nvPr/>
          </p:nvSpPr>
          <p:spPr>
            <a:xfrm>
              <a:off x="8876176" y="2288409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49" name="Anello 48">
              <a:extLst>
                <a:ext uri="{FF2B5EF4-FFF2-40B4-BE49-F238E27FC236}">
                  <a16:creationId xmlns:a16="http://schemas.microsoft.com/office/drawing/2014/main" id="{7561D8F5-639C-5741-B103-FE9B594495C3}"/>
                </a:ext>
              </a:extLst>
            </p:cNvPr>
            <p:cNvSpPr/>
            <p:nvPr/>
          </p:nvSpPr>
          <p:spPr>
            <a:xfrm>
              <a:off x="7373640" y="4207040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50" name="Anello 49">
              <a:extLst>
                <a:ext uri="{FF2B5EF4-FFF2-40B4-BE49-F238E27FC236}">
                  <a16:creationId xmlns:a16="http://schemas.microsoft.com/office/drawing/2014/main" id="{AD38733A-35C4-EE40-9FDA-BF034D35A0D9}"/>
                </a:ext>
              </a:extLst>
            </p:cNvPr>
            <p:cNvSpPr/>
            <p:nvPr/>
          </p:nvSpPr>
          <p:spPr>
            <a:xfrm>
              <a:off x="9875242" y="3267667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947D84EC-F301-0446-8662-DEFE44372D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2635" y="3792722"/>
              <a:ext cx="334877" cy="4363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773651D5-723A-C645-A4BF-A6D7139D0242}"/>
                    </a:ext>
                  </a:extLst>
                </p:cNvPr>
                <p:cNvSpPr txBox="1"/>
                <p:nvPr/>
              </p:nvSpPr>
              <p:spPr>
                <a:xfrm>
                  <a:off x="6134923" y="4464388"/>
                  <a:ext cx="1431802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oMath>
                    </m:oMathPara>
                  </a14:m>
                  <a:endParaRPr lang="it-IT" i="1" dirty="0">
                    <a:latin typeface="Cambria Math" panose="02040503050406030204" pitchFamily="18" charset="0"/>
                  </a:endParaRPr>
                </a:p>
                <a:p>
                  <a:r>
                    <a:rPr lang="it-IT" dirty="0"/>
                    <a:t>d</a:t>
                  </a:r>
                  <a:r>
                    <a:rPr lang="it-IT" b="0" dirty="0"/>
                    <a:t>ouble black</a:t>
                  </a:r>
                  <a14:m>
                    <m:oMath xmlns:m="http://schemas.openxmlformats.org/officeDocument/2006/math">
                      <m:r>
                        <a:rPr lang="it-IT" b="0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endParaRPr lang="it-IT" dirty="0"/>
                </a:p>
              </p:txBody>
            </p:sp>
          </mc:Choice>
          <mc:Fallback xmlns="">
            <p:sp>
              <p:nvSpPr>
                <p:cNvPr id="52" name="CasellaDiTesto 51">
                  <a:extLst>
                    <a:ext uri="{FF2B5EF4-FFF2-40B4-BE49-F238E27FC236}">
                      <a16:creationId xmlns:a16="http://schemas.microsoft.com/office/drawing/2014/main" id="{773651D5-723A-C645-A4BF-A6D7139D02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34923" y="4464388"/>
                  <a:ext cx="1431802" cy="646331"/>
                </a:xfrm>
                <a:prstGeom prst="rect">
                  <a:avLst/>
                </a:prstGeom>
                <a:blipFill>
                  <a:blip r:embed="rId4"/>
                  <a:stretch>
                    <a:fillRect l="-2632" r="-877" b="-13462"/>
                  </a:stretch>
                </a:blipFill>
              </p:spPr>
              <p:txBody>
                <a:bodyPr/>
                <a:lstStyle/>
                <a:p>
                  <a:r>
                    <a:rPr lang="it-IT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Anello 52">
              <a:extLst>
                <a:ext uri="{FF2B5EF4-FFF2-40B4-BE49-F238E27FC236}">
                  <a16:creationId xmlns:a16="http://schemas.microsoft.com/office/drawing/2014/main" id="{3CE42322-170C-1F4A-9304-682D404E24F1}"/>
                </a:ext>
              </a:extLst>
            </p:cNvPr>
            <p:cNvSpPr/>
            <p:nvPr/>
          </p:nvSpPr>
          <p:spPr>
            <a:xfrm>
              <a:off x="8036296" y="3218770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54" name="CasellaDiTesto 53">
              <a:extLst>
                <a:ext uri="{FF2B5EF4-FFF2-40B4-BE49-F238E27FC236}">
                  <a16:creationId xmlns:a16="http://schemas.microsoft.com/office/drawing/2014/main" id="{E761333E-FD91-CB46-9938-A2A0C3B1F370}"/>
                </a:ext>
              </a:extLst>
            </p:cNvPr>
            <p:cNvSpPr txBox="1"/>
            <p:nvPr/>
          </p:nvSpPr>
          <p:spPr>
            <a:xfrm>
              <a:off x="7599708" y="4363453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U</a:t>
              </a:r>
            </a:p>
          </p:txBody>
        </p:sp>
        <p:sp>
          <p:nvSpPr>
            <p:cNvPr id="55" name="CasellaDiTesto 54">
              <a:extLst>
                <a:ext uri="{FF2B5EF4-FFF2-40B4-BE49-F238E27FC236}">
                  <a16:creationId xmlns:a16="http://schemas.microsoft.com/office/drawing/2014/main" id="{AD1C5AB6-35EE-FB4E-B2C8-90A66C1CABCE}"/>
                </a:ext>
              </a:extLst>
            </p:cNvPr>
            <p:cNvSpPr txBox="1"/>
            <p:nvPr/>
          </p:nvSpPr>
          <p:spPr>
            <a:xfrm>
              <a:off x="8250021" y="3395051"/>
              <a:ext cx="33054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G</a:t>
              </a:r>
            </a:p>
          </p:txBody>
        </p:sp>
        <p:sp>
          <p:nvSpPr>
            <p:cNvPr id="56" name="Triangolo 55">
              <a:extLst>
                <a:ext uri="{FF2B5EF4-FFF2-40B4-BE49-F238E27FC236}">
                  <a16:creationId xmlns:a16="http://schemas.microsoft.com/office/drawing/2014/main" id="{335D1982-F4F0-8B46-B374-2FB828ADBBC4}"/>
                </a:ext>
              </a:extLst>
            </p:cNvPr>
            <p:cNvSpPr/>
            <p:nvPr/>
          </p:nvSpPr>
          <p:spPr>
            <a:xfrm>
              <a:off x="7344387" y="4992776"/>
              <a:ext cx="816496" cy="1613348"/>
            </a:xfrm>
            <a:prstGeom prst="triangle">
              <a:avLst/>
            </a:prstGeom>
            <a:gradFill flip="none" rotWithShape="1">
              <a:gsLst>
                <a:gs pos="0">
                  <a:srgbClr val="FFFF00">
                    <a:tint val="66000"/>
                    <a:satMod val="160000"/>
                  </a:srgbClr>
                </a:gs>
                <a:gs pos="50000">
                  <a:srgbClr val="FFFF00">
                    <a:tint val="44500"/>
                    <a:satMod val="160000"/>
                  </a:srgbClr>
                </a:gs>
                <a:gs pos="100000">
                  <a:srgbClr val="FFFF00">
                    <a:tint val="23500"/>
                    <a:satMod val="160000"/>
                  </a:srgb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4434BBDD-8D5D-8944-9271-D0DEB7F1222D}"/>
                </a:ext>
              </a:extLst>
            </p:cNvPr>
            <p:cNvSpPr txBox="1"/>
            <p:nvPr/>
          </p:nvSpPr>
          <p:spPr>
            <a:xfrm>
              <a:off x="9103527" y="2492600"/>
              <a:ext cx="3032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P</a:t>
              </a:r>
              <a:endParaRPr lang="it-IT" dirty="0"/>
            </a:p>
          </p:txBody>
        </p:sp>
        <p:sp>
          <p:nvSpPr>
            <p:cNvPr id="58" name="CasellaDiTesto 57">
              <a:extLst>
                <a:ext uri="{FF2B5EF4-FFF2-40B4-BE49-F238E27FC236}">
                  <a16:creationId xmlns:a16="http://schemas.microsoft.com/office/drawing/2014/main" id="{1CDB034D-6352-2148-8BAD-B4D09D00D46C}"/>
                </a:ext>
              </a:extLst>
            </p:cNvPr>
            <p:cNvSpPr txBox="1"/>
            <p:nvPr/>
          </p:nvSpPr>
          <p:spPr>
            <a:xfrm>
              <a:off x="10098035" y="3423390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N2</a:t>
              </a:r>
            </a:p>
          </p:txBody>
        </p:sp>
        <p:sp>
          <p:nvSpPr>
            <p:cNvPr id="60" name="Triangolo 59">
              <a:extLst>
                <a:ext uri="{FF2B5EF4-FFF2-40B4-BE49-F238E27FC236}">
                  <a16:creationId xmlns:a16="http://schemas.microsoft.com/office/drawing/2014/main" id="{A8B7051C-80C1-3347-A3FE-D3C6DD481869}"/>
                </a:ext>
              </a:extLst>
            </p:cNvPr>
            <p:cNvSpPr/>
            <p:nvPr/>
          </p:nvSpPr>
          <p:spPr>
            <a:xfrm>
              <a:off x="9946071" y="4010890"/>
              <a:ext cx="637673" cy="990600"/>
            </a:xfrm>
            <a:prstGeom prst="triangle">
              <a:avLst/>
            </a:prstGeom>
            <a:gradFill flip="none" rotWithShape="1">
              <a:gsLst>
                <a:gs pos="0">
                  <a:schemeClr val="accent6">
                    <a:tint val="66000"/>
                    <a:satMod val="160000"/>
                  </a:schemeClr>
                </a:gs>
                <a:gs pos="50000">
                  <a:schemeClr val="accent6">
                    <a:tint val="44500"/>
                    <a:satMod val="160000"/>
                  </a:schemeClr>
                </a:gs>
                <a:gs pos="100000">
                  <a:schemeClr val="accent6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7A7E7172-9FAB-D745-9C49-1D157B5BF920}"/>
                </a:ext>
              </a:extLst>
            </p:cNvPr>
            <p:cNvCxnSpPr>
              <a:cxnSpLocks/>
              <a:stCxn id="53" idx="5"/>
              <a:endCxn id="65" idx="0"/>
            </p:cNvCxnSpPr>
            <p:nvPr/>
          </p:nvCxnSpPr>
          <p:spPr>
            <a:xfrm>
              <a:off x="8683281" y="3834946"/>
              <a:ext cx="319989" cy="4310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F4A446AF-83B3-164C-8981-8AEC05E290A2}"/>
                </a:ext>
              </a:extLst>
            </p:cNvPr>
            <p:cNvCxnSpPr>
              <a:endCxn id="53" idx="7"/>
            </p:cNvCxnSpPr>
            <p:nvPr/>
          </p:nvCxnSpPr>
          <p:spPr>
            <a:xfrm flipH="1">
              <a:off x="8683281" y="2952395"/>
              <a:ext cx="268510" cy="37209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26D16439-074D-464C-BB9F-D96BE40C0448}"/>
                </a:ext>
              </a:extLst>
            </p:cNvPr>
            <p:cNvCxnSpPr>
              <a:stCxn id="47" idx="5"/>
            </p:cNvCxnSpPr>
            <p:nvPr/>
          </p:nvCxnSpPr>
          <p:spPr>
            <a:xfrm>
              <a:off x="9523161" y="2904585"/>
              <a:ext cx="574874" cy="3630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Anello 64">
              <a:extLst>
                <a:ext uri="{FF2B5EF4-FFF2-40B4-BE49-F238E27FC236}">
                  <a16:creationId xmlns:a16="http://schemas.microsoft.com/office/drawing/2014/main" id="{AE63AB93-F6F2-034D-9175-DC78A409F1CA}"/>
                </a:ext>
              </a:extLst>
            </p:cNvPr>
            <p:cNvSpPr/>
            <p:nvPr/>
          </p:nvSpPr>
          <p:spPr>
            <a:xfrm>
              <a:off x="8624275" y="4266035"/>
              <a:ext cx="757990" cy="721895"/>
            </a:xfrm>
            <a:prstGeom prst="donut">
              <a:avLst>
                <a:gd name="adj" fmla="val 9590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68" name="Triangolo 67">
              <a:extLst>
                <a:ext uri="{FF2B5EF4-FFF2-40B4-BE49-F238E27FC236}">
                  <a16:creationId xmlns:a16="http://schemas.microsoft.com/office/drawing/2014/main" id="{93943303-FEA7-794C-AF7B-1B0EF46ACE11}"/>
                </a:ext>
              </a:extLst>
            </p:cNvPr>
            <p:cNvSpPr/>
            <p:nvPr/>
          </p:nvSpPr>
          <p:spPr>
            <a:xfrm>
              <a:off x="8700476" y="5001490"/>
              <a:ext cx="605588" cy="1098955"/>
            </a:xfrm>
            <a:prstGeom prst="triangle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69" name="CasellaDiTesto 68">
              <a:extLst>
                <a:ext uri="{FF2B5EF4-FFF2-40B4-BE49-F238E27FC236}">
                  <a16:creationId xmlns:a16="http://schemas.microsoft.com/office/drawing/2014/main" id="{1F764542-FE5C-334A-9E9C-925043B0C84D}"/>
                </a:ext>
              </a:extLst>
            </p:cNvPr>
            <p:cNvSpPr txBox="1"/>
            <p:nvPr/>
          </p:nvSpPr>
          <p:spPr>
            <a:xfrm>
              <a:off x="8780414" y="4423064"/>
              <a:ext cx="450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/>
                <a:t>N1</a:t>
              </a:r>
            </a:p>
          </p:txBody>
        </p:sp>
        <p:sp>
          <p:nvSpPr>
            <p:cNvPr id="70" name="Anello 69">
              <a:extLst>
                <a:ext uri="{FF2B5EF4-FFF2-40B4-BE49-F238E27FC236}">
                  <a16:creationId xmlns:a16="http://schemas.microsoft.com/office/drawing/2014/main" id="{DF6C3457-4265-D747-A728-304582F20AAC}"/>
                </a:ext>
              </a:extLst>
            </p:cNvPr>
            <p:cNvSpPr/>
            <p:nvPr/>
          </p:nvSpPr>
          <p:spPr>
            <a:xfrm>
              <a:off x="7259917" y="4067507"/>
              <a:ext cx="1012153" cy="1011292"/>
            </a:xfrm>
            <a:prstGeom prst="donut">
              <a:avLst>
                <a:gd name="adj" fmla="val 3898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74" name="Gruppo 73">
            <a:extLst>
              <a:ext uri="{FF2B5EF4-FFF2-40B4-BE49-F238E27FC236}">
                <a16:creationId xmlns:a16="http://schemas.microsoft.com/office/drawing/2014/main" id="{7FE2A76B-27B0-CA4B-8457-7F0FFFC2F668}"/>
              </a:ext>
            </a:extLst>
          </p:cNvPr>
          <p:cNvGrpSpPr/>
          <p:nvPr/>
        </p:nvGrpSpPr>
        <p:grpSpPr>
          <a:xfrm>
            <a:off x="4580722" y="2322676"/>
            <a:ext cx="2935419" cy="663275"/>
            <a:chOff x="4580722" y="2322676"/>
            <a:chExt cx="2935419" cy="663275"/>
          </a:xfrm>
        </p:grpSpPr>
        <p:sp>
          <p:nvSpPr>
            <p:cNvPr id="71" name="Freccia destra 70">
              <a:extLst>
                <a:ext uri="{FF2B5EF4-FFF2-40B4-BE49-F238E27FC236}">
                  <a16:creationId xmlns:a16="http://schemas.microsoft.com/office/drawing/2014/main" id="{4B1BDFA3-6C02-8140-BB50-6DFFB2A6758B}"/>
                </a:ext>
              </a:extLst>
            </p:cNvPr>
            <p:cNvSpPr/>
            <p:nvPr/>
          </p:nvSpPr>
          <p:spPr>
            <a:xfrm>
              <a:off x="4675858" y="2799904"/>
              <a:ext cx="2840283" cy="18604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72" name="CasellaDiTesto 71">
              <a:extLst>
                <a:ext uri="{FF2B5EF4-FFF2-40B4-BE49-F238E27FC236}">
                  <a16:creationId xmlns:a16="http://schemas.microsoft.com/office/drawing/2014/main" id="{089C051A-D6D8-9341-8085-858FF4E631DD}"/>
                </a:ext>
              </a:extLst>
            </p:cNvPr>
            <p:cNvSpPr txBox="1"/>
            <p:nvPr/>
          </p:nvSpPr>
          <p:spPr>
            <a:xfrm>
              <a:off x="4580722" y="2322676"/>
              <a:ext cx="293541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t-IT" dirty="0" err="1"/>
                <a:t>LeftRotate</a:t>
              </a:r>
              <a:r>
                <a:rPr lang="it-IT" dirty="0"/>
                <a:t>(T,G) e ricoloro </a:t>
              </a:r>
              <a:r>
                <a:rPr lang="it-IT" dirty="0" err="1"/>
                <a:t>P</a:t>
              </a:r>
              <a:r>
                <a:rPr lang="it-IT" dirty="0"/>
                <a:t>, G</a:t>
              </a:r>
            </a:p>
          </p:txBody>
        </p:sp>
      </p:grp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DFFA9B05-8737-8C42-BC28-F91B5DF17E82}"/>
              </a:ext>
            </a:extLst>
          </p:cNvPr>
          <p:cNvSpPr txBox="1"/>
          <p:nvPr/>
        </p:nvSpPr>
        <p:spPr>
          <a:xfrm>
            <a:off x="5249333" y="5881747"/>
            <a:ext cx="2738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In al più due passi termino!</a:t>
            </a:r>
          </a:p>
        </p:txBody>
      </p:sp>
    </p:spTree>
    <p:extLst>
      <p:ext uri="{BB962C8B-B14F-4D97-AF65-F5344CB8AC3E}">
        <p14:creationId xmlns:p14="http://schemas.microsoft.com/office/powerpoint/2010/main" val="192844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8F80E9-C112-9749-A819-EAFCFB1CB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Ricapitolando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EECE3B7-F612-A44E-8594-A62B20976B1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Fino a che applico il Caso Sfortunato il problema viene spostato verso l’alto ovvero il puntatore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al nodo «problematico» viene spostato verso l’alto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il nodo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la radice termino</a:t>
                </a:r>
                <a:endParaRPr lang="it-IT" b="1" dirty="0"/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il nodo </a:t>
                </a:r>
                <a14:m>
                  <m:oMath xmlns:m="http://schemas.openxmlformats.org/officeDocument/2006/math">
                    <m:r>
                      <a:rPr lang="it-IT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b="0" i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è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genitore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termino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ricado nel Caso Fortunato termino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ricado nel Caso Quasi Fortunato al passo successivo applicherò il Caso fortunato e terminerò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ricado nel Caso Antipatico dopo al più due passi terminerò.</a:t>
                </a: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Nel caso peggiore potrei fare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ricolorazioni</m:t>
                        </m:r>
                        <m: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e</m:t>
                        </m:r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d>
                          <m:dPr>
                            <m:ctrlPr>
                              <a:rPr lang="it-IT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it-IT" b="0" i="1" smtClean="0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rotazioni</m:t>
                        </m:r>
                      </m:e>
                    </m:func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AEECE3B7-F612-A44E-8594-A62B20976B1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3509" r="-603" b="-204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80398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5E69D8-A561-1241-8420-97E42D281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Ricapitolando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05334F3-3905-E049-AA1B-83B88F80A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Teorema</a:t>
                </a: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è un RBT contenente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chiavi, allora la cancellazione di una chiave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costa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).</m:t>
                        </m:r>
                      </m:e>
                    </m:func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it-IT" b="1" dirty="0" err="1">
                    <a:solidFill>
                      <a:schemeClr val="accent1">
                        <a:lumMod val="50000"/>
                      </a:schemeClr>
                    </a:solidFill>
                  </a:rPr>
                  <a:t>Dim</a:t>
                </a:r>
                <a:r>
                  <a:rPr lang="it-IT" b="1" dirty="0">
                    <a:solidFill>
                      <a:schemeClr val="accent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Si scende dalla radice per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Θ</m:t>
                    </m:r>
                    <m:r>
                      <a:rPr lang="it-IT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it-IT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it-IT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passi per trovare il nodo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con chiave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b="0" i="0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eliminare il nodo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.</a:t>
                </a: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Si risale per </a:t>
                </a:r>
                <a14:m>
                  <m:oMath xmlns:m="http://schemas.openxmlformats.org/officeDocument/2006/math"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it-IT" b="0" i="1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func>
                      <m:funcPr>
                        <m:ctrlP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it-IT" b="0" i="0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it-IT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) </m:t>
                        </m:r>
                      </m:e>
                    </m:func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passi per sistemare con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ricolorazioni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rotazioni.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C05334F3-3905-E049-AA1B-83B88F80A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 r="-72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9224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DFE4630-A434-FE40-ADB1-BC9FD8A86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Esempio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8EA14ED-C563-524B-A51D-74C14F9564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A partire dal RBT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vuoto inserire nell’ordine le chiavi 1, 2, 5, 3, 4, 6, 8, 9, …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A partire dal RBT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ottenuto cancellare nell’ordine le chiavi 1, 4, 3, 9, 5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8EA14ED-C563-524B-A51D-74C14F9564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50385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8E7B4FE-C065-6E4A-BEEC-391DDEBDA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RBT Join - Esercizio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B7C77E6-FD25-4245-B585-0824BA76E8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Dati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RBT e data una chiave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tali che:</a:t>
                </a:r>
              </a:p>
              <a:p>
                <a:pPr lvl="1"/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Tutte le chiavi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sono minori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lvl="1"/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Tutte le chiavi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sono maggiori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Costruire un RBT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che contenga tutte le chiavi di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e la chiave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Come fareste?</a:t>
                </a: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2B7C77E6-FD25-4245-B585-0824BA76E8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6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7379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8943539-B494-864B-AE29-E6C221EB2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Esercizi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9AC9A2B-B37F-8E4B-B8F7-D6D1C733EA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Scrivere una procedura che dato un vettore contenente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interi distinti, stampi in output le chiavi in ordine crescente, sfruttando un RBT per eseguire l’ordinamento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Scrivere una procedura che dato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b="0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RBT determini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𝑏h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. Determinare la complessità e dimostrare la correttezza della soluzione proposta.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Scrivere una procedura che dato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RBT determini </a:t>
                </a:r>
                <a14:m>
                  <m:oMath xmlns:m="http://schemas.openxmlformats.org/officeDocument/2006/math"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it-IT" i="1" dirty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. Determinare la complessità e dimostrare la correttezza della soluzione proposta.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Scrivere una procedura che dato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BST decida se è possibile colorare i nodi di T in modo da ottenere un RBT. Determinare la complessità e dimostrare la correttezza della soluzione proposta.</a:t>
                </a:r>
              </a:p>
              <a:p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0" indent="0">
                  <a:buNone/>
                </a:pP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B9AC9A2B-B37F-8E4B-B8F7-D6D1C733E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844" t="-3801" r="-603" b="-35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2987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88EE30-3087-5C48-ACB5-A6235BA7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6" y="-70843"/>
            <a:ext cx="10515600" cy="1325563"/>
          </a:xfrm>
        </p:spPr>
        <p:txBody>
          <a:bodyPr/>
          <a:lstStyle/>
          <a:p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Red</a:t>
            </a:r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-Black </a:t>
            </a:r>
            <a:r>
              <a:rPr lang="it-IT" b="1" dirty="0" err="1">
                <a:solidFill>
                  <a:schemeClr val="accent1">
                    <a:lumMod val="50000"/>
                  </a:schemeClr>
                </a:solidFill>
              </a:rPr>
              <a:t>Trees</a:t>
            </a:r>
            <a:endParaRPr lang="it-IT" b="1" dirty="0">
              <a:solidFill>
                <a:schemeClr val="accent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87DBBBD-4117-3345-8C6E-FE99F55F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6" y="1139031"/>
                <a:ext cx="11625263" cy="55903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b="1" i="1" dirty="0">
                    <a:solidFill>
                      <a:schemeClr val="accent1">
                        <a:lumMod val="50000"/>
                      </a:schemeClr>
                    </a:solidFill>
                  </a:rPr>
                  <a:t>Definizione</a:t>
                </a: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Un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Red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-Black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Tree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un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Binary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Search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Tree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in cui ogni nodo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ha un’informazione aggiuntiva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𝑐𝑜𝑙𝑜𝑟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. Inoltre devono valere le seguenti: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In ogni nodo x il campo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x.color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vale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/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o</a:t>
                </a:r>
                <a:r>
                  <a:rPr lang="it-IT" dirty="0"/>
                  <a:t> </a:t>
                </a:r>
                <a:r>
                  <a:rPr lang="it-IT" b="1" dirty="0" err="1"/>
                  <a:t>black</a:t>
                </a:r>
                <a:r>
                  <a:rPr lang="it-IT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Ogni foglia è NIL e </a:t>
                </a:r>
                <a:r>
                  <a:rPr lang="it-IT" b="1" dirty="0" err="1"/>
                  <a:t>black</a:t>
                </a:r>
                <a:r>
                  <a:rPr lang="it-IT" b="1" dirty="0"/>
                  <a:t> </a:t>
                </a:r>
                <a:br>
                  <a:rPr lang="it-IT" b="1" dirty="0"/>
                </a:br>
                <a:r>
                  <a:rPr lang="it-IT" b="1" dirty="0"/>
                  <a:t>          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Ogni nodo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/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ha due figli</a:t>
                </a:r>
                <a:r>
                  <a:rPr lang="it-IT" dirty="0"/>
                  <a:t> </a:t>
                </a:r>
                <a:r>
                  <a:rPr lang="it-IT" b="1" dirty="0" err="1"/>
                  <a:t>black</a:t>
                </a:r>
                <a:r>
                  <a:rPr lang="it-IT" dirty="0"/>
                  <a:t> </a:t>
                </a:r>
                <a:br>
                  <a:rPr lang="it-IT" dirty="0"/>
                </a:b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Per ogni nodo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il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n.ro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di nodi </a:t>
                </a:r>
                <a:r>
                  <a:rPr lang="it-IT" b="1" dirty="0" err="1"/>
                  <a:t>black</a:t>
                </a:r>
                <a:r>
                  <a:rPr lang="it-IT" dirty="0"/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sui cammini x-foglia è sempre lo stesso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La radice è </a:t>
                </a:r>
                <a:r>
                  <a:rPr lang="it-IT" b="1" dirty="0" err="1"/>
                  <a:t>black</a:t>
                </a:r>
                <a:r>
                  <a:rPr lang="it-IT" b="1" dirty="0"/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(facoltativa)</a:t>
                </a:r>
                <a:endParaRPr lang="it-IT" b="1" dirty="0"/>
              </a:p>
              <a:p>
                <a:pPr marL="0" indent="0">
                  <a:buNone/>
                </a:pP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87DBBBD-4117-3345-8C6E-FE99F55F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6" y="1139031"/>
                <a:ext cx="11625263" cy="5590381"/>
              </a:xfrm>
              <a:blipFill>
                <a:blip r:embed="rId2"/>
                <a:stretch>
                  <a:fillRect l="-1092" t="-1814" b="-29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uppo 9">
            <a:extLst>
              <a:ext uri="{FF2B5EF4-FFF2-40B4-BE49-F238E27FC236}">
                <a16:creationId xmlns:a16="http://schemas.microsoft.com/office/drawing/2014/main" id="{C77C788B-C4E9-F84F-8DBA-7A69EE53F956}"/>
              </a:ext>
            </a:extLst>
          </p:cNvPr>
          <p:cNvGrpSpPr/>
          <p:nvPr/>
        </p:nvGrpSpPr>
        <p:grpSpPr>
          <a:xfrm>
            <a:off x="4724399" y="2526684"/>
            <a:ext cx="6005512" cy="2407441"/>
            <a:chOff x="4724399" y="2526684"/>
            <a:chExt cx="6005512" cy="2407441"/>
          </a:xfrm>
        </p:grpSpPr>
        <p:sp>
          <p:nvSpPr>
            <p:cNvPr id="4" name="Anello 3">
              <a:extLst>
                <a:ext uri="{FF2B5EF4-FFF2-40B4-BE49-F238E27FC236}">
                  <a16:creationId xmlns:a16="http://schemas.microsoft.com/office/drawing/2014/main" id="{B92C8638-1935-D841-9898-C94FF6088564}"/>
                </a:ext>
              </a:extLst>
            </p:cNvPr>
            <p:cNvSpPr/>
            <p:nvPr/>
          </p:nvSpPr>
          <p:spPr>
            <a:xfrm>
              <a:off x="8191499" y="2526684"/>
              <a:ext cx="585787" cy="488751"/>
            </a:xfrm>
            <a:prstGeom prst="donut">
              <a:avLst>
                <a:gd name="adj" fmla="val 12013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5" name="Anello 4">
              <a:extLst>
                <a:ext uri="{FF2B5EF4-FFF2-40B4-BE49-F238E27FC236}">
                  <a16:creationId xmlns:a16="http://schemas.microsoft.com/office/drawing/2014/main" id="{E06F28F1-2CC9-CC42-B468-D54BB260E5F5}"/>
                </a:ext>
              </a:extLst>
            </p:cNvPr>
            <p:cNvSpPr/>
            <p:nvPr/>
          </p:nvSpPr>
          <p:spPr>
            <a:xfrm>
              <a:off x="9432128" y="2526684"/>
              <a:ext cx="619126" cy="485281"/>
            </a:xfrm>
            <a:prstGeom prst="donut">
              <a:avLst>
                <a:gd name="adj" fmla="val 10051"/>
              </a:avLst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  <p:sp>
          <p:nvSpPr>
            <p:cNvPr id="6" name="Rettangolo arrotondato 5">
              <a:extLst>
                <a:ext uri="{FF2B5EF4-FFF2-40B4-BE49-F238E27FC236}">
                  <a16:creationId xmlns:a16="http://schemas.microsoft.com/office/drawing/2014/main" id="{6CFAD1BC-113C-CD42-8BFD-27DE3B67D1CE}"/>
                </a:ext>
              </a:extLst>
            </p:cNvPr>
            <p:cNvSpPr/>
            <p:nvPr/>
          </p:nvSpPr>
          <p:spPr>
            <a:xfrm>
              <a:off x="4724399" y="3682958"/>
              <a:ext cx="600075" cy="214313"/>
            </a:xfrm>
            <a:prstGeom prst="round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8" name="CasellaDiTesto 7">
              <a:extLst>
                <a:ext uri="{FF2B5EF4-FFF2-40B4-BE49-F238E27FC236}">
                  <a16:creationId xmlns:a16="http://schemas.microsoft.com/office/drawing/2014/main" id="{309740E4-950E-3E48-AF40-4ED7820C4E95}"/>
                </a:ext>
              </a:extLst>
            </p:cNvPr>
            <p:cNvSpPr txBox="1"/>
            <p:nvPr/>
          </p:nvSpPr>
          <p:spPr>
            <a:xfrm>
              <a:off x="5953125" y="3605448"/>
              <a:ext cx="4776786" cy="369332"/>
            </a:xfrm>
            <a:prstGeom prst="rect">
              <a:avLst/>
            </a:prstGeom>
            <a:gradFill>
              <a:gsLst>
                <a:gs pos="38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r>
                <a:rPr lang="it-IT" dirty="0"/>
                <a:t>Così ogni nodo ha due figli oppure è una foglia</a:t>
              </a:r>
            </a:p>
          </p:txBody>
        </p:sp>
        <p:sp>
          <p:nvSpPr>
            <p:cNvPr id="9" name="CasellaDiTesto 8">
              <a:extLst>
                <a:ext uri="{FF2B5EF4-FFF2-40B4-BE49-F238E27FC236}">
                  <a16:creationId xmlns:a16="http://schemas.microsoft.com/office/drawing/2014/main" id="{6D963D40-E019-F644-A064-9DC1EF39105D}"/>
                </a:ext>
              </a:extLst>
            </p:cNvPr>
            <p:cNvSpPr txBox="1"/>
            <p:nvPr/>
          </p:nvSpPr>
          <p:spPr>
            <a:xfrm>
              <a:off x="5953125" y="4564793"/>
              <a:ext cx="4667959" cy="369332"/>
            </a:xfrm>
            <a:prstGeom prst="rect">
              <a:avLst/>
            </a:prstGeom>
            <a:gradFill>
              <a:gsLst>
                <a:gs pos="3800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p:spPr>
          <p:txBody>
            <a:bodyPr wrap="square" rtlCol="0">
              <a:spAutoFit/>
            </a:bodyPr>
            <a:lstStyle/>
            <a:p>
              <a:r>
                <a:rPr lang="it-IT" dirty="0"/>
                <a:t>Di conseguenza i nodi </a:t>
              </a:r>
              <a:r>
                <a:rPr lang="it-IT" dirty="0" err="1"/>
                <a:t>red</a:t>
              </a:r>
              <a:r>
                <a:rPr lang="it-IT" dirty="0"/>
                <a:t> hanno genitori </a:t>
              </a:r>
              <a:r>
                <a:rPr lang="it-IT" dirty="0" err="1"/>
                <a:t>black</a:t>
              </a:r>
              <a:endParaRPr lang="it-IT" dirty="0"/>
            </a:p>
          </p:txBody>
        </p:sp>
      </p:grpSp>
    </p:spTree>
    <p:extLst>
      <p:ext uri="{BB962C8B-B14F-4D97-AF65-F5344CB8AC3E}">
        <p14:creationId xmlns:p14="http://schemas.microsoft.com/office/powerpoint/2010/main" val="285918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1ECA61-1509-F647-B759-7DC7A348D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Esempi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5CE53DD-A710-AB48-B787-1F4D42933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Un BST completo con tutti i nodi</a:t>
            </a:r>
            <a:r>
              <a:rPr lang="it-IT" dirty="0"/>
              <a:t> </a:t>
            </a:r>
            <a:r>
              <a:rPr lang="it-IT" b="1" dirty="0" err="1"/>
              <a:t>black</a:t>
            </a:r>
            <a:r>
              <a:rPr lang="it-IT" b="1" dirty="0"/>
              <a:t> </a:t>
            </a:r>
            <a:r>
              <a:rPr lang="it-IT" dirty="0">
                <a:solidFill>
                  <a:schemeClr val="accent1">
                    <a:lumMod val="50000"/>
                  </a:schemeClr>
                </a:solidFill>
              </a:rPr>
              <a:t>è un RBT</a:t>
            </a:r>
          </a:p>
          <a:p>
            <a:endParaRPr lang="it-IT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Anello 4">
            <a:extLst>
              <a:ext uri="{FF2B5EF4-FFF2-40B4-BE49-F238E27FC236}">
                <a16:creationId xmlns:a16="http://schemas.microsoft.com/office/drawing/2014/main" id="{76C95F8F-6BE2-D04E-9F35-AD77507A866F}"/>
              </a:ext>
            </a:extLst>
          </p:cNvPr>
          <p:cNvSpPr/>
          <p:nvPr/>
        </p:nvSpPr>
        <p:spPr>
          <a:xfrm>
            <a:off x="5338762" y="2415777"/>
            <a:ext cx="757238" cy="742949"/>
          </a:xfrm>
          <a:prstGeom prst="donut">
            <a:avLst>
              <a:gd name="adj" fmla="val 1266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" name="Anello 5">
            <a:extLst>
              <a:ext uri="{FF2B5EF4-FFF2-40B4-BE49-F238E27FC236}">
                <a16:creationId xmlns:a16="http://schemas.microsoft.com/office/drawing/2014/main" id="{AD4918CD-0B81-9F43-8368-52A50F1A6E06}"/>
              </a:ext>
            </a:extLst>
          </p:cNvPr>
          <p:cNvSpPr/>
          <p:nvPr/>
        </p:nvSpPr>
        <p:spPr>
          <a:xfrm>
            <a:off x="3462337" y="4491827"/>
            <a:ext cx="757238" cy="742949"/>
          </a:xfrm>
          <a:prstGeom prst="donut">
            <a:avLst>
              <a:gd name="adj" fmla="val 1266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" name="Anello 6">
            <a:extLst>
              <a:ext uri="{FF2B5EF4-FFF2-40B4-BE49-F238E27FC236}">
                <a16:creationId xmlns:a16="http://schemas.microsoft.com/office/drawing/2014/main" id="{44B09895-AC2A-9F4B-BFE7-1118A7BF79F8}"/>
              </a:ext>
            </a:extLst>
          </p:cNvPr>
          <p:cNvSpPr/>
          <p:nvPr/>
        </p:nvSpPr>
        <p:spPr>
          <a:xfrm>
            <a:off x="6384131" y="3377402"/>
            <a:ext cx="757238" cy="742949"/>
          </a:xfrm>
          <a:prstGeom prst="donut">
            <a:avLst>
              <a:gd name="adj" fmla="val 1266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8" name="Anello 7">
            <a:extLst>
              <a:ext uri="{FF2B5EF4-FFF2-40B4-BE49-F238E27FC236}">
                <a16:creationId xmlns:a16="http://schemas.microsoft.com/office/drawing/2014/main" id="{ADB0EFD2-8279-A44C-9F6C-04EDA69AE3F4}"/>
              </a:ext>
            </a:extLst>
          </p:cNvPr>
          <p:cNvSpPr/>
          <p:nvPr/>
        </p:nvSpPr>
        <p:spPr>
          <a:xfrm>
            <a:off x="5779294" y="4491827"/>
            <a:ext cx="757238" cy="742949"/>
          </a:xfrm>
          <a:prstGeom prst="donut">
            <a:avLst>
              <a:gd name="adj" fmla="val 1266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Anello 8">
            <a:extLst>
              <a:ext uri="{FF2B5EF4-FFF2-40B4-BE49-F238E27FC236}">
                <a16:creationId xmlns:a16="http://schemas.microsoft.com/office/drawing/2014/main" id="{08862FCC-7A5E-B44F-8569-C06A661B4D36}"/>
              </a:ext>
            </a:extLst>
          </p:cNvPr>
          <p:cNvSpPr/>
          <p:nvPr/>
        </p:nvSpPr>
        <p:spPr>
          <a:xfrm>
            <a:off x="4169569" y="3377403"/>
            <a:ext cx="757238" cy="742949"/>
          </a:xfrm>
          <a:prstGeom prst="donut">
            <a:avLst>
              <a:gd name="adj" fmla="val 1266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0" name="Anello 9">
            <a:extLst>
              <a:ext uri="{FF2B5EF4-FFF2-40B4-BE49-F238E27FC236}">
                <a16:creationId xmlns:a16="http://schemas.microsoft.com/office/drawing/2014/main" id="{09F6DFAC-C45D-0243-8F43-27A4DDD43651}"/>
              </a:ext>
            </a:extLst>
          </p:cNvPr>
          <p:cNvSpPr/>
          <p:nvPr/>
        </p:nvSpPr>
        <p:spPr>
          <a:xfrm>
            <a:off x="4778772" y="4491827"/>
            <a:ext cx="757238" cy="742949"/>
          </a:xfrm>
          <a:prstGeom prst="donut">
            <a:avLst>
              <a:gd name="adj" fmla="val 1266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1" name="Anello 10">
            <a:extLst>
              <a:ext uri="{FF2B5EF4-FFF2-40B4-BE49-F238E27FC236}">
                <a16:creationId xmlns:a16="http://schemas.microsoft.com/office/drawing/2014/main" id="{8E94E02E-2326-0848-99C8-7A52BF7BB4F1}"/>
              </a:ext>
            </a:extLst>
          </p:cNvPr>
          <p:cNvSpPr/>
          <p:nvPr/>
        </p:nvSpPr>
        <p:spPr>
          <a:xfrm>
            <a:off x="7077075" y="4491827"/>
            <a:ext cx="757238" cy="742949"/>
          </a:xfrm>
          <a:prstGeom prst="donut">
            <a:avLst>
              <a:gd name="adj" fmla="val 12662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865EB2B8-11D3-324A-970B-8D0B0A9C765A}"/>
              </a:ext>
            </a:extLst>
          </p:cNvPr>
          <p:cNvCxnSpPr>
            <a:stCxn id="5" idx="3"/>
            <a:endCxn id="9" idx="7"/>
          </p:cNvCxnSpPr>
          <p:nvPr/>
        </p:nvCxnSpPr>
        <p:spPr>
          <a:xfrm flipH="1">
            <a:off x="4815912" y="3049924"/>
            <a:ext cx="633745" cy="4362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ttore 1 14">
            <a:extLst>
              <a:ext uri="{FF2B5EF4-FFF2-40B4-BE49-F238E27FC236}">
                <a16:creationId xmlns:a16="http://schemas.microsoft.com/office/drawing/2014/main" id="{A4615F01-5776-234A-A123-1C337DEC4B49}"/>
              </a:ext>
            </a:extLst>
          </p:cNvPr>
          <p:cNvCxnSpPr>
            <a:stCxn id="5" idx="5"/>
            <a:endCxn id="7" idx="1"/>
          </p:cNvCxnSpPr>
          <p:nvPr/>
        </p:nvCxnSpPr>
        <p:spPr>
          <a:xfrm>
            <a:off x="5985105" y="3049924"/>
            <a:ext cx="509921" cy="43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4B4E28B2-DB79-9E46-816E-D5CBB7DFDEF8}"/>
              </a:ext>
            </a:extLst>
          </p:cNvPr>
          <p:cNvCxnSpPr>
            <a:stCxn id="9" idx="3"/>
            <a:endCxn id="6" idx="0"/>
          </p:cNvCxnSpPr>
          <p:nvPr/>
        </p:nvCxnSpPr>
        <p:spPr>
          <a:xfrm flipH="1">
            <a:off x="3840956" y="4011550"/>
            <a:ext cx="439508" cy="480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1 18">
            <a:extLst>
              <a:ext uri="{FF2B5EF4-FFF2-40B4-BE49-F238E27FC236}">
                <a16:creationId xmlns:a16="http://schemas.microsoft.com/office/drawing/2014/main" id="{DB3A91ED-2517-C140-B98A-9F2772DA3A44}"/>
              </a:ext>
            </a:extLst>
          </p:cNvPr>
          <p:cNvCxnSpPr>
            <a:stCxn id="9" idx="5"/>
            <a:endCxn id="10" idx="0"/>
          </p:cNvCxnSpPr>
          <p:nvPr/>
        </p:nvCxnSpPr>
        <p:spPr>
          <a:xfrm>
            <a:off x="4815912" y="4011550"/>
            <a:ext cx="341479" cy="480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9535B5AA-FE58-B64C-B196-4AC04EDCF673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6157913" y="4011549"/>
            <a:ext cx="337113" cy="480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ttore 1 22">
            <a:extLst>
              <a:ext uri="{FF2B5EF4-FFF2-40B4-BE49-F238E27FC236}">
                <a16:creationId xmlns:a16="http://schemas.microsoft.com/office/drawing/2014/main" id="{F77AF46E-8479-E941-A6F5-6C0AAA55FB2F}"/>
              </a:ext>
            </a:extLst>
          </p:cNvPr>
          <p:cNvCxnSpPr>
            <a:stCxn id="7" idx="5"/>
            <a:endCxn id="11" idx="0"/>
          </p:cNvCxnSpPr>
          <p:nvPr/>
        </p:nvCxnSpPr>
        <p:spPr>
          <a:xfrm>
            <a:off x="7030474" y="4011549"/>
            <a:ext cx="425220" cy="4802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tangolo arrotondato 23">
            <a:extLst>
              <a:ext uri="{FF2B5EF4-FFF2-40B4-BE49-F238E27FC236}">
                <a16:creationId xmlns:a16="http://schemas.microsoft.com/office/drawing/2014/main" id="{FA1FD812-44A6-1F4E-99A4-380D36D798C1}"/>
              </a:ext>
            </a:extLst>
          </p:cNvPr>
          <p:cNvSpPr/>
          <p:nvPr/>
        </p:nvSpPr>
        <p:spPr>
          <a:xfrm>
            <a:off x="3015163" y="5368905"/>
            <a:ext cx="424886" cy="2143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arrotondato 31">
            <a:extLst>
              <a:ext uri="{FF2B5EF4-FFF2-40B4-BE49-F238E27FC236}">
                <a16:creationId xmlns:a16="http://schemas.microsoft.com/office/drawing/2014/main" id="{9B17E367-2F98-7646-A937-463F2E935E79}"/>
              </a:ext>
            </a:extLst>
          </p:cNvPr>
          <p:cNvSpPr/>
          <p:nvPr/>
        </p:nvSpPr>
        <p:spPr>
          <a:xfrm>
            <a:off x="3926226" y="5368905"/>
            <a:ext cx="424886" cy="2143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Rettangolo arrotondato 32">
            <a:extLst>
              <a:ext uri="{FF2B5EF4-FFF2-40B4-BE49-F238E27FC236}">
                <a16:creationId xmlns:a16="http://schemas.microsoft.com/office/drawing/2014/main" id="{C87923A6-59B0-4D41-A5F7-BF5CF939B882}"/>
              </a:ext>
            </a:extLst>
          </p:cNvPr>
          <p:cNvSpPr/>
          <p:nvPr/>
        </p:nvSpPr>
        <p:spPr>
          <a:xfrm>
            <a:off x="4422864" y="5383192"/>
            <a:ext cx="424886" cy="2143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Rettangolo arrotondato 33">
            <a:extLst>
              <a:ext uri="{FF2B5EF4-FFF2-40B4-BE49-F238E27FC236}">
                <a16:creationId xmlns:a16="http://schemas.microsoft.com/office/drawing/2014/main" id="{32451650-1804-F746-9E73-6EA463CF9FA9}"/>
              </a:ext>
            </a:extLst>
          </p:cNvPr>
          <p:cNvSpPr/>
          <p:nvPr/>
        </p:nvSpPr>
        <p:spPr>
          <a:xfrm>
            <a:off x="5204850" y="5383192"/>
            <a:ext cx="424886" cy="2143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Rettangolo arrotondato 34">
            <a:extLst>
              <a:ext uri="{FF2B5EF4-FFF2-40B4-BE49-F238E27FC236}">
                <a16:creationId xmlns:a16="http://schemas.microsoft.com/office/drawing/2014/main" id="{9FB59683-0EB9-004B-8C57-030267F6EABF}"/>
              </a:ext>
            </a:extLst>
          </p:cNvPr>
          <p:cNvSpPr/>
          <p:nvPr/>
        </p:nvSpPr>
        <p:spPr>
          <a:xfrm>
            <a:off x="5665840" y="5384001"/>
            <a:ext cx="424886" cy="2143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Rettangolo arrotondato 35">
            <a:extLst>
              <a:ext uri="{FF2B5EF4-FFF2-40B4-BE49-F238E27FC236}">
                <a16:creationId xmlns:a16="http://schemas.microsoft.com/office/drawing/2014/main" id="{5170B19C-3AB1-3A45-B785-F4E2AECD4A02}"/>
              </a:ext>
            </a:extLst>
          </p:cNvPr>
          <p:cNvSpPr/>
          <p:nvPr/>
        </p:nvSpPr>
        <p:spPr>
          <a:xfrm>
            <a:off x="6439078" y="5369713"/>
            <a:ext cx="424886" cy="2143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Rettangolo arrotondato 36">
            <a:extLst>
              <a:ext uri="{FF2B5EF4-FFF2-40B4-BE49-F238E27FC236}">
                <a16:creationId xmlns:a16="http://schemas.microsoft.com/office/drawing/2014/main" id="{A0C7FB44-0784-3F40-8470-9145E506F948}"/>
              </a:ext>
            </a:extLst>
          </p:cNvPr>
          <p:cNvSpPr/>
          <p:nvPr/>
        </p:nvSpPr>
        <p:spPr>
          <a:xfrm>
            <a:off x="6908816" y="5384001"/>
            <a:ext cx="424886" cy="2143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Rettangolo arrotondato 37">
            <a:extLst>
              <a:ext uri="{FF2B5EF4-FFF2-40B4-BE49-F238E27FC236}">
                <a16:creationId xmlns:a16="http://schemas.microsoft.com/office/drawing/2014/main" id="{092457C9-0C22-004D-A32A-D72190DFBA80}"/>
              </a:ext>
            </a:extLst>
          </p:cNvPr>
          <p:cNvSpPr/>
          <p:nvPr/>
        </p:nvSpPr>
        <p:spPr>
          <a:xfrm>
            <a:off x="7621870" y="5384001"/>
            <a:ext cx="424886" cy="214322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40" name="Connettore 1 39">
            <a:extLst>
              <a:ext uri="{FF2B5EF4-FFF2-40B4-BE49-F238E27FC236}">
                <a16:creationId xmlns:a16="http://schemas.microsoft.com/office/drawing/2014/main" id="{295B3A13-8B18-A34F-890B-F02EB4A412EA}"/>
              </a:ext>
            </a:extLst>
          </p:cNvPr>
          <p:cNvCxnSpPr>
            <a:cxnSpLocks/>
          </p:cNvCxnSpPr>
          <p:nvPr/>
        </p:nvCxnSpPr>
        <p:spPr>
          <a:xfrm flipH="1">
            <a:off x="3198755" y="5112439"/>
            <a:ext cx="345626" cy="242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1 41">
            <a:extLst>
              <a:ext uri="{FF2B5EF4-FFF2-40B4-BE49-F238E27FC236}">
                <a16:creationId xmlns:a16="http://schemas.microsoft.com/office/drawing/2014/main" id="{E2BE1A10-DB81-C448-8500-8AB259DE9995}"/>
              </a:ext>
            </a:extLst>
          </p:cNvPr>
          <p:cNvCxnSpPr>
            <a:cxnSpLocks/>
            <a:stCxn id="6" idx="5"/>
            <a:endCxn id="32" idx="0"/>
          </p:cNvCxnSpPr>
          <p:nvPr/>
        </p:nvCxnSpPr>
        <p:spPr>
          <a:xfrm>
            <a:off x="4108680" y="5125974"/>
            <a:ext cx="29989" cy="2429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1 43">
            <a:extLst>
              <a:ext uri="{FF2B5EF4-FFF2-40B4-BE49-F238E27FC236}">
                <a16:creationId xmlns:a16="http://schemas.microsoft.com/office/drawing/2014/main" id="{A86538DF-4A51-AF49-9FAD-82A1DD40AF27}"/>
              </a:ext>
            </a:extLst>
          </p:cNvPr>
          <p:cNvCxnSpPr>
            <a:stCxn id="10" idx="3"/>
            <a:endCxn id="33" idx="0"/>
          </p:cNvCxnSpPr>
          <p:nvPr/>
        </p:nvCxnSpPr>
        <p:spPr>
          <a:xfrm flipH="1">
            <a:off x="4635307" y="5125974"/>
            <a:ext cx="254360" cy="2572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ttore 1 45">
            <a:extLst>
              <a:ext uri="{FF2B5EF4-FFF2-40B4-BE49-F238E27FC236}">
                <a16:creationId xmlns:a16="http://schemas.microsoft.com/office/drawing/2014/main" id="{286F6D06-A0EA-434D-BA88-F43BDA6B12C5}"/>
              </a:ext>
            </a:extLst>
          </p:cNvPr>
          <p:cNvCxnSpPr>
            <a:endCxn id="34" idx="0"/>
          </p:cNvCxnSpPr>
          <p:nvPr/>
        </p:nvCxnSpPr>
        <p:spPr>
          <a:xfrm>
            <a:off x="5362151" y="5187115"/>
            <a:ext cx="55142" cy="1960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1 47">
            <a:extLst>
              <a:ext uri="{FF2B5EF4-FFF2-40B4-BE49-F238E27FC236}">
                <a16:creationId xmlns:a16="http://schemas.microsoft.com/office/drawing/2014/main" id="{051AAA4D-4F50-CC43-9E6F-4B3D47B85D31}"/>
              </a:ext>
            </a:extLst>
          </p:cNvPr>
          <p:cNvCxnSpPr>
            <a:stCxn id="8" idx="3"/>
            <a:endCxn id="35" idx="0"/>
          </p:cNvCxnSpPr>
          <p:nvPr/>
        </p:nvCxnSpPr>
        <p:spPr>
          <a:xfrm flipH="1">
            <a:off x="5878283" y="5125974"/>
            <a:ext cx="11906" cy="258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ttore 1 49">
            <a:extLst>
              <a:ext uri="{FF2B5EF4-FFF2-40B4-BE49-F238E27FC236}">
                <a16:creationId xmlns:a16="http://schemas.microsoft.com/office/drawing/2014/main" id="{F8C59D6E-161E-B54D-8604-E0E78DFCB299}"/>
              </a:ext>
            </a:extLst>
          </p:cNvPr>
          <p:cNvCxnSpPr>
            <a:stCxn id="8" idx="5"/>
            <a:endCxn id="36" idx="0"/>
          </p:cNvCxnSpPr>
          <p:nvPr/>
        </p:nvCxnSpPr>
        <p:spPr>
          <a:xfrm>
            <a:off x="6425637" y="5125974"/>
            <a:ext cx="225884" cy="2437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ttore 1 54">
            <a:extLst>
              <a:ext uri="{FF2B5EF4-FFF2-40B4-BE49-F238E27FC236}">
                <a16:creationId xmlns:a16="http://schemas.microsoft.com/office/drawing/2014/main" id="{A2A915B2-2F4C-E240-8D41-2D4E9DF7E6F5}"/>
              </a:ext>
            </a:extLst>
          </p:cNvPr>
          <p:cNvCxnSpPr>
            <a:cxnSpLocks/>
            <a:stCxn id="11" idx="3"/>
            <a:endCxn id="37" idx="0"/>
          </p:cNvCxnSpPr>
          <p:nvPr/>
        </p:nvCxnSpPr>
        <p:spPr>
          <a:xfrm flipH="1">
            <a:off x="7121259" y="5125974"/>
            <a:ext cx="66711" cy="258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1 58">
            <a:extLst>
              <a:ext uri="{FF2B5EF4-FFF2-40B4-BE49-F238E27FC236}">
                <a16:creationId xmlns:a16="http://schemas.microsoft.com/office/drawing/2014/main" id="{FAE2E757-9467-3F4F-80B0-713D999EACF2}"/>
              </a:ext>
            </a:extLst>
          </p:cNvPr>
          <p:cNvCxnSpPr>
            <a:stCxn id="11" idx="5"/>
            <a:endCxn id="38" idx="0"/>
          </p:cNvCxnSpPr>
          <p:nvPr/>
        </p:nvCxnSpPr>
        <p:spPr>
          <a:xfrm>
            <a:off x="7723418" y="5125974"/>
            <a:ext cx="110895" cy="2580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3B66D419-8DC9-9A42-8D0C-C2CD615DC668}"/>
              </a:ext>
            </a:extLst>
          </p:cNvPr>
          <p:cNvSpPr txBox="1"/>
          <p:nvPr/>
        </p:nvSpPr>
        <p:spPr>
          <a:xfrm>
            <a:off x="5532439" y="2602585"/>
            <a:ext cx="56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83DDFAD5-E2D0-C645-8E67-3606BEC5B27E}"/>
              </a:ext>
            </a:extLst>
          </p:cNvPr>
          <p:cNvSpPr txBox="1"/>
          <p:nvPr/>
        </p:nvSpPr>
        <p:spPr>
          <a:xfrm>
            <a:off x="4422864" y="35642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5</a:t>
            </a:r>
          </a:p>
        </p:txBody>
      </p:sp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D9C75B11-BD8C-CF43-81AD-F9B6771BD689}"/>
              </a:ext>
            </a:extLst>
          </p:cNvPr>
          <p:cNvSpPr txBox="1"/>
          <p:nvPr/>
        </p:nvSpPr>
        <p:spPr>
          <a:xfrm>
            <a:off x="3690113" y="46984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64" name="CasellaDiTesto 63">
            <a:extLst>
              <a:ext uri="{FF2B5EF4-FFF2-40B4-BE49-F238E27FC236}">
                <a16:creationId xmlns:a16="http://schemas.microsoft.com/office/drawing/2014/main" id="{BDFD5186-E7AC-8D40-9766-6F94147B68E8}"/>
              </a:ext>
            </a:extLst>
          </p:cNvPr>
          <p:cNvSpPr txBox="1"/>
          <p:nvPr/>
        </p:nvSpPr>
        <p:spPr>
          <a:xfrm>
            <a:off x="5006548" y="467014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8</a:t>
            </a:r>
          </a:p>
        </p:txBody>
      </p:sp>
      <p:sp>
        <p:nvSpPr>
          <p:cNvPr id="67" name="CasellaDiTesto 66">
            <a:extLst>
              <a:ext uri="{FF2B5EF4-FFF2-40B4-BE49-F238E27FC236}">
                <a16:creationId xmlns:a16="http://schemas.microsoft.com/office/drawing/2014/main" id="{F75D4A2C-B944-C344-99B6-3EDE824D2F0F}"/>
              </a:ext>
            </a:extLst>
          </p:cNvPr>
          <p:cNvSpPr txBox="1"/>
          <p:nvPr/>
        </p:nvSpPr>
        <p:spPr>
          <a:xfrm>
            <a:off x="6586475" y="3564210"/>
            <a:ext cx="606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20</a:t>
            </a:r>
          </a:p>
        </p:txBody>
      </p:sp>
      <p:sp>
        <p:nvSpPr>
          <p:cNvPr id="68" name="CasellaDiTesto 67">
            <a:extLst>
              <a:ext uri="{FF2B5EF4-FFF2-40B4-BE49-F238E27FC236}">
                <a16:creationId xmlns:a16="http://schemas.microsoft.com/office/drawing/2014/main" id="{C225291D-CE5C-F347-96AB-4F84F721CC12}"/>
              </a:ext>
            </a:extLst>
          </p:cNvPr>
          <p:cNvSpPr txBox="1"/>
          <p:nvPr/>
        </p:nvSpPr>
        <p:spPr>
          <a:xfrm>
            <a:off x="5961564" y="469847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15</a:t>
            </a:r>
          </a:p>
        </p:txBody>
      </p:sp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4370E8A7-E62A-C64D-B0E5-A67A44ED1FB8}"/>
              </a:ext>
            </a:extLst>
          </p:cNvPr>
          <p:cNvSpPr txBox="1"/>
          <p:nvPr/>
        </p:nvSpPr>
        <p:spPr>
          <a:xfrm>
            <a:off x="7246342" y="470272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1873785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3809BBD-1816-0A4A-BD48-E8CA55517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Esempi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C50CF78-4DCA-6840-AE6C-23B77572C7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03750"/>
          </a:xfrm>
        </p:spPr>
        <p:txBody>
          <a:bodyPr/>
          <a:lstStyle/>
          <a:p>
            <a:r>
              <a:rPr lang="it-IT" dirty="0"/>
              <a:t>La definizione garantisce che BST «troppo sbilanciati» non possano essere RBT</a:t>
            </a:r>
          </a:p>
          <a:p>
            <a:pPr marL="0" indent="0">
              <a:buNone/>
            </a:pPr>
            <a:r>
              <a:rPr lang="it-IT" dirty="0"/>
              <a:t> </a:t>
            </a:r>
          </a:p>
        </p:txBody>
      </p:sp>
      <p:sp>
        <p:nvSpPr>
          <p:cNvPr id="4" name="Anello 3">
            <a:extLst>
              <a:ext uri="{FF2B5EF4-FFF2-40B4-BE49-F238E27FC236}">
                <a16:creationId xmlns:a16="http://schemas.microsoft.com/office/drawing/2014/main" id="{07191309-142D-DD4D-B403-ADCBFDA7EE4D}"/>
              </a:ext>
            </a:extLst>
          </p:cNvPr>
          <p:cNvSpPr/>
          <p:nvPr/>
        </p:nvSpPr>
        <p:spPr>
          <a:xfrm>
            <a:off x="5310188" y="2900362"/>
            <a:ext cx="671513" cy="571501"/>
          </a:xfrm>
          <a:prstGeom prst="donut">
            <a:avLst>
              <a:gd name="adj" fmla="val 11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5" name="Anello 4">
            <a:extLst>
              <a:ext uri="{FF2B5EF4-FFF2-40B4-BE49-F238E27FC236}">
                <a16:creationId xmlns:a16="http://schemas.microsoft.com/office/drawing/2014/main" id="{C18C9D90-2D3B-3748-A832-A89605E905A7}"/>
              </a:ext>
            </a:extLst>
          </p:cNvPr>
          <p:cNvSpPr/>
          <p:nvPr/>
        </p:nvSpPr>
        <p:spPr>
          <a:xfrm>
            <a:off x="5981701" y="3715543"/>
            <a:ext cx="671513" cy="571501"/>
          </a:xfrm>
          <a:prstGeom prst="donut">
            <a:avLst>
              <a:gd name="adj" fmla="val 11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6" name="Anello 5">
            <a:extLst>
              <a:ext uri="{FF2B5EF4-FFF2-40B4-BE49-F238E27FC236}">
                <a16:creationId xmlns:a16="http://schemas.microsoft.com/office/drawing/2014/main" id="{91D0463D-780F-594F-BC16-E81C681C9767}"/>
              </a:ext>
            </a:extLst>
          </p:cNvPr>
          <p:cNvSpPr/>
          <p:nvPr/>
        </p:nvSpPr>
        <p:spPr>
          <a:xfrm>
            <a:off x="7334250" y="5133975"/>
            <a:ext cx="671513" cy="571501"/>
          </a:xfrm>
          <a:prstGeom prst="donut">
            <a:avLst>
              <a:gd name="adj" fmla="val 11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7" name="Anello 6">
            <a:extLst>
              <a:ext uri="{FF2B5EF4-FFF2-40B4-BE49-F238E27FC236}">
                <a16:creationId xmlns:a16="http://schemas.microsoft.com/office/drawing/2014/main" id="{7D2AC4A8-295B-2244-82C9-A3250C331148}"/>
              </a:ext>
            </a:extLst>
          </p:cNvPr>
          <p:cNvSpPr/>
          <p:nvPr/>
        </p:nvSpPr>
        <p:spPr>
          <a:xfrm>
            <a:off x="6662737" y="4456112"/>
            <a:ext cx="671513" cy="571501"/>
          </a:xfrm>
          <a:prstGeom prst="donut">
            <a:avLst>
              <a:gd name="adj" fmla="val 112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cxnSp>
        <p:nvCxnSpPr>
          <p:cNvPr id="9" name="Connettore 1 8">
            <a:extLst>
              <a:ext uri="{FF2B5EF4-FFF2-40B4-BE49-F238E27FC236}">
                <a16:creationId xmlns:a16="http://schemas.microsoft.com/office/drawing/2014/main" id="{53C18DAA-1E66-1042-9309-0457D9CD76D5}"/>
              </a:ext>
            </a:extLst>
          </p:cNvPr>
          <p:cNvCxnSpPr>
            <a:stCxn id="4" idx="5"/>
            <a:endCxn id="5" idx="0"/>
          </p:cNvCxnSpPr>
          <p:nvPr/>
        </p:nvCxnSpPr>
        <p:spPr>
          <a:xfrm>
            <a:off x="5883360" y="3388169"/>
            <a:ext cx="434098" cy="32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1 9">
            <a:extLst>
              <a:ext uri="{FF2B5EF4-FFF2-40B4-BE49-F238E27FC236}">
                <a16:creationId xmlns:a16="http://schemas.microsoft.com/office/drawing/2014/main" id="{363952AE-AB09-FE49-B02D-E16578FF6CBA}"/>
              </a:ext>
            </a:extLst>
          </p:cNvPr>
          <p:cNvCxnSpPr/>
          <p:nvPr/>
        </p:nvCxnSpPr>
        <p:spPr>
          <a:xfrm>
            <a:off x="6534506" y="4203350"/>
            <a:ext cx="434098" cy="32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D0F52F44-6D5E-1442-8C03-683617E2D546}"/>
              </a:ext>
            </a:extLst>
          </p:cNvPr>
          <p:cNvCxnSpPr/>
          <p:nvPr/>
        </p:nvCxnSpPr>
        <p:spPr>
          <a:xfrm>
            <a:off x="7235908" y="4863926"/>
            <a:ext cx="434098" cy="3273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ttangolo arrotondato 11">
            <a:extLst>
              <a:ext uri="{FF2B5EF4-FFF2-40B4-BE49-F238E27FC236}">
                <a16:creationId xmlns:a16="http://schemas.microsoft.com/office/drawing/2014/main" id="{FFEFCEC4-D239-A845-B03B-3A22955508D0}"/>
              </a:ext>
            </a:extLst>
          </p:cNvPr>
          <p:cNvSpPr/>
          <p:nvPr/>
        </p:nvSpPr>
        <p:spPr>
          <a:xfrm>
            <a:off x="5581650" y="4690093"/>
            <a:ext cx="514350" cy="184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ttangolo arrotondato 12">
            <a:extLst>
              <a:ext uri="{FF2B5EF4-FFF2-40B4-BE49-F238E27FC236}">
                <a16:creationId xmlns:a16="http://schemas.microsoft.com/office/drawing/2014/main" id="{8A68BDE0-48E6-CC4F-AE12-37A546F673C2}"/>
              </a:ext>
            </a:extLst>
          </p:cNvPr>
          <p:cNvSpPr/>
          <p:nvPr/>
        </p:nvSpPr>
        <p:spPr>
          <a:xfrm>
            <a:off x="6277331" y="5410860"/>
            <a:ext cx="514350" cy="184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Rettangolo arrotondato 13">
            <a:extLst>
              <a:ext uri="{FF2B5EF4-FFF2-40B4-BE49-F238E27FC236}">
                <a16:creationId xmlns:a16="http://schemas.microsoft.com/office/drawing/2014/main" id="{98B9C1F6-5F21-434E-85B1-B22226D174C5}"/>
              </a:ext>
            </a:extLst>
          </p:cNvPr>
          <p:cNvSpPr/>
          <p:nvPr/>
        </p:nvSpPr>
        <p:spPr>
          <a:xfrm>
            <a:off x="6988968" y="6105616"/>
            <a:ext cx="514350" cy="184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arrotondato 14">
            <a:extLst>
              <a:ext uri="{FF2B5EF4-FFF2-40B4-BE49-F238E27FC236}">
                <a16:creationId xmlns:a16="http://schemas.microsoft.com/office/drawing/2014/main" id="{6A23D3EC-7508-7A4A-9CE3-EE9B24F04A0F}"/>
              </a:ext>
            </a:extLst>
          </p:cNvPr>
          <p:cNvSpPr/>
          <p:nvPr/>
        </p:nvSpPr>
        <p:spPr>
          <a:xfrm>
            <a:off x="8005763" y="6084490"/>
            <a:ext cx="514350" cy="184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arrotondato 15">
            <a:extLst>
              <a:ext uri="{FF2B5EF4-FFF2-40B4-BE49-F238E27FC236}">
                <a16:creationId xmlns:a16="http://schemas.microsoft.com/office/drawing/2014/main" id="{416CC3EA-AFC9-BA41-88BC-3D87CB118B5E}"/>
              </a:ext>
            </a:extLst>
          </p:cNvPr>
          <p:cNvSpPr/>
          <p:nvPr/>
        </p:nvSpPr>
        <p:spPr>
          <a:xfrm>
            <a:off x="4933950" y="3896032"/>
            <a:ext cx="514350" cy="1849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8" name="Connettore 1 17">
            <a:extLst>
              <a:ext uri="{FF2B5EF4-FFF2-40B4-BE49-F238E27FC236}">
                <a16:creationId xmlns:a16="http://schemas.microsoft.com/office/drawing/2014/main" id="{3200F11A-1D01-4041-A9BE-0A176AAA05F2}"/>
              </a:ext>
            </a:extLst>
          </p:cNvPr>
          <p:cNvCxnSpPr>
            <a:stCxn id="4" idx="3"/>
            <a:endCxn id="16" idx="0"/>
          </p:cNvCxnSpPr>
          <p:nvPr/>
        </p:nvCxnSpPr>
        <p:spPr>
          <a:xfrm flipH="1">
            <a:off x="5191125" y="3388169"/>
            <a:ext cx="217404" cy="507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1 19">
            <a:extLst>
              <a:ext uri="{FF2B5EF4-FFF2-40B4-BE49-F238E27FC236}">
                <a16:creationId xmlns:a16="http://schemas.microsoft.com/office/drawing/2014/main" id="{D01FCD1F-4FB7-AF48-A4FE-BE907A25CBBB}"/>
              </a:ext>
            </a:extLst>
          </p:cNvPr>
          <p:cNvCxnSpPr>
            <a:stCxn id="5" idx="3"/>
            <a:endCxn id="12" idx="0"/>
          </p:cNvCxnSpPr>
          <p:nvPr/>
        </p:nvCxnSpPr>
        <p:spPr>
          <a:xfrm flipH="1">
            <a:off x="5838825" y="4203350"/>
            <a:ext cx="241217" cy="4867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1 21">
            <a:extLst>
              <a:ext uri="{FF2B5EF4-FFF2-40B4-BE49-F238E27FC236}">
                <a16:creationId xmlns:a16="http://schemas.microsoft.com/office/drawing/2014/main" id="{6FBDA9DC-30D4-894D-99ED-FD0B39463AAC}"/>
              </a:ext>
            </a:extLst>
          </p:cNvPr>
          <p:cNvCxnSpPr>
            <a:cxnSpLocks/>
            <a:stCxn id="7" idx="3"/>
            <a:endCxn id="13" idx="0"/>
          </p:cNvCxnSpPr>
          <p:nvPr/>
        </p:nvCxnSpPr>
        <p:spPr>
          <a:xfrm flipH="1">
            <a:off x="6534506" y="4943919"/>
            <a:ext cx="226572" cy="466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1 24">
            <a:extLst>
              <a:ext uri="{FF2B5EF4-FFF2-40B4-BE49-F238E27FC236}">
                <a16:creationId xmlns:a16="http://schemas.microsoft.com/office/drawing/2014/main" id="{AD8347A9-41EC-8541-8D9A-55C386C0FF74}"/>
              </a:ext>
            </a:extLst>
          </p:cNvPr>
          <p:cNvCxnSpPr>
            <a:stCxn id="6" idx="3"/>
            <a:endCxn id="14" idx="0"/>
          </p:cNvCxnSpPr>
          <p:nvPr/>
        </p:nvCxnSpPr>
        <p:spPr>
          <a:xfrm flipH="1">
            <a:off x="7246143" y="5621782"/>
            <a:ext cx="186448" cy="4838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ttore 1 27">
            <a:extLst>
              <a:ext uri="{FF2B5EF4-FFF2-40B4-BE49-F238E27FC236}">
                <a16:creationId xmlns:a16="http://schemas.microsoft.com/office/drawing/2014/main" id="{393C8704-9242-684D-A7CD-00A3F929DC57}"/>
              </a:ext>
            </a:extLst>
          </p:cNvPr>
          <p:cNvCxnSpPr>
            <a:stCxn id="6" idx="5"/>
            <a:endCxn id="15" idx="0"/>
          </p:cNvCxnSpPr>
          <p:nvPr/>
        </p:nvCxnSpPr>
        <p:spPr>
          <a:xfrm>
            <a:off x="7907422" y="5621782"/>
            <a:ext cx="355516" cy="4627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28">
            <a:extLst>
              <a:ext uri="{FF2B5EF4-FFF2-40B4-BE49-F238E27FC236}">
                <a16:creationId xmlns:a16="http://schemas.microsoft.com/office/drawing/2014/main" id="{643B76CA-4E04-AF4C-B87A-50850CC2B68C}"/>
              </a:ext>
            </a:extLst>
          </p:cNvPr>
          <p:cNvSpPr txBox="1"/>
          <p:nvPr/>
        </p:nvSpPr>
        <p:spPr>
          <a:xfrm>
            <a:off x="1281115" y="3457434"/>
            <a:ext cx="3050290" cy="1200329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it-IT" dirty="0"/>
              <a:t>Non è possibile</a:t>
            </a:r>
          </a:p>
          <a:p>
            <a:r>
              <a:rPr lang="it-IT" dirty="0"/>
              <a:t>colorare i nodi</a:t>
            </a:r>
          </a:p>
          <a:p>
            <a:r>
              <a:rPr lang="it-IT" dirty="0"/>
              <a:t>di questo albero</a:t>
            </a:r>
          </a:p>
          <a:p>
            <a:r>
              <a:rPr lang="it-IT" dirty="0"/>
              <a:t>In modo da ottenere un RBT</a:t>
            </a:r>
          </a:p>
        </p:txBody>
      </p:sp>
    </p:spTree>
    <p:extLst>
      <p:ext uri="{BB962C8B-B14F-4D97-AF65-F5344CB8AC3E}">
        <p14:creationId xmlns:p14="http://schemas.microsoft.com/office/powerpoint/2010/main" val="1345870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5FBB315-5406-5547-BDDC-BEFF14C46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Esempi – Da Wikipedia</a:t>
            </a:r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D2511997-8172-B74B-BE53-C4DED8D7B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4538" y="1382712"/>
            <a:ext cx="7873669" cy="3789203"/>
          </a:xfr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45F92E-CA1C-6E42-A94C-1F88A7484FB4}"/>
              </a:ext>
            </a:extLst>
          </p:cNvPr>
          <p:cNvSpPr txBox="1"/>
          <p:nvPr/>
        </p:nvSpPr>
        <p:spPr>
          <a:xfrm>
            <a:off x="1357313" y="5829300"/>
            <a:ext cx="8513421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none" rtlCol="0">
            <a:spAutoFit/>
          </a:bodyPr>
          <a:lstStyle/>
          <a:p>
            <a:r>
              <a:rPr lang="it-IT" sz="2400" dirty="0"/>
              <a:t>A sinistra possiamo anche lasciare solo la chiave 1 con due figli NIL.</a:t>
            </a:r>
          </a:p>
        </p:txBody>
      </p:sp>
    </p:spTree>
    <p:extLst>
      <p:ext uri="{BB962C8B-B14F-4D97-AF65-F5344CB8AC3E}">
        <p14:creationId xmlns:p14="http://schemas.microsoft.com/office/powerpoint/2010/main" val="42401938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88EE30-3087-5C48-ACB5-A6235BA76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086" y="-70843"/>
            <a:ext cx="10515600" cy="1325563"/>
          </a:xfrm>
        </p:spPr>
        <p:txBody>
          <a:bodyPr/>
          <a:lstStyle/>
          <a:p>
            <a:r>
              <a:rPr lang="it-IT" b="1" dirty="0">
                <a:solidFill>
                  <a:schemeClr val="accent1">
                    <a:lumMod val="50000"/>
                  </a:schemeClr>
                </a:solidFill>
              </a:rPr>
              <a:t>Dalla Definizione… alle proprietà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87DBBBD-4117-3345-8C6E-FE99F55F793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9086" y="1139031"/>
                <a:ext cx="11625263" cy="559038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b="1" i="1" dirty="0">
                    <a:solidFill>
                      <a:schemeClr val="accent1">
                        <a:lumMod val="50000"/>
                      </a:schemeClr>
                    </a:solidFill>
                  </a:rPr>
                  <a:t>Definizione</a:t>
                </a:r>
              </a:p>
              <a:p>
                <a:pPr marL="0" indent="0">
                  <a:buNone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Un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Red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-Black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Tree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è un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Binary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Search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Tree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in cui ogni nodo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ha un’informazione aggiuntiva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𝑐𝑜𝑙𝑜𝑟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. Inoltre devono valere le seguenti: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In ogni nodo x il campo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𝑐𝑜𝑙𝑜𝑟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vale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/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o</a:t>
                </a:r>
                <a:r>
                  <a:rPr lang="it-IT" dirty="0"/>
                  <a:t> </a:t>
                </a:r>
                <a:r>
                  <a:rPr lang="it-IT" b="1" dirty="0" err="1"/>
                  <a:t>black</a:t>
                </a:r>
                <a:r>
                  <a:rPr lang="it-IT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Ogni foglia è NIL e </a:t>
                </a:r>
                <a:r>
                  <a:rPr lang="it-IT" b="1" dirty="0" err="1"/>
                  <a:t>black</a:t>
                </a:r>
                <a:r>
                  <a:rPr lang="it-IT" b="1" dirty="0"/>
                  <a:t> </a:t>
                </a:r>
                <a:br>
                  <a:rPr lang="it-IT" b="1" dirty="0"/>
                </a:br>
                <a:r>
                  <a:rPr lang="it-IT" b="1" dirty="0"/>
                  <a:t>            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Ogni nodo </a:t>
                </a:r>
                <a:r>
                  <a:rPr lang="it-IT" b="1" dirty="0" err="1">
                    <a:solidFill>
                      <a:srgbClr val="FF0000"/>
                    </a:solidFill>
                  </a:rPr>
                  <a:t>red</a:t>
                </a:r>
                <a:r>
                  <a:rPr lang="it-IT" dirty="0"/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ha due figli</a:t>
                </a:r>
                <a:r>
                  <a:rPr lang="it-IT" dirty="0"/>
                  <a:t> </a:t>
                </a:r>
                <a:r>
                  <a:rPr lang="it-IT" b="1" dirty="0" err="1"/>
                  <a:t>black</a:t>
                </a:r>
                <a:r>
                  <a:rPr lang="it-IT" dirty="0"/>
                  <a:t> </a:t>
                </a:r>
                <a:br>
                  <a:rPr lang="it-IT" dirty="0"/>
                </a:br>
                <a:endParaRPr lang="it-IT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Per ogni nodo </a:t>
                </a: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il </a:t>
                </a:r>
                <a:r>
                  <a:rPr lang="it-IT" dirty="0" err="1">
                    <a:solidFill>
                      <a:schemeClr val="accent1">
                        <a:lumMod val="50000"/>
                      </a:schemeClr>
                    </a:solidFill>
                  </a:rPr>
                  <a:t>n.ro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 di nodi </a:t>
                </a:r>
                <a:r>
                  <a:rPr lang="it-IT" b="1" dirty="0" err="1"/>
                  <a:t>black</a:t>
                </a:r>
                <a:r>
                  <a:rPr lang="it-IT" dirty="0"/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sui cammini x-foglia è sempre lo stesso</a:t>
                </a:r>
                <a:b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</a:b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La radice è </a:t>
                </a:r>
                <a:r>
                  <a:rPr lang="it-IT" b="1" dirty="0" err="1"/>
                  <a:t>black</a:t>
                </a:r>
                <a:r>
                  <a:rPr lang="it-IT" b="1" dirty="0"/>
                  <a:t> </a:t>
                </a:r>
                <a:r>
                  <a:rPr lang="it-IT" dirty="0">
                    <a:solidFill>
                      <a:schemeClr val="accent1">
                        <a:lumMod val="50000"/>
                      </a:schemeClr>
                    </a:solidFill>
                  </a:rPr>
                  <a:t>(facoltativa)</a:t>
                </a:r>
                <a:endParaRPr lang="it-IT" b="1" dirty="0"/>
              </a:p>
              <a:p>
                <a:pPr marL="0" indent="0">
                  <a:buNone/>
                </a:pPr>
                <a:endParaRPr lang="it-IT" dirty="0">
                  <a:solidFill>
                    <a:schemeClr val="accent1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>
                <a:extLst>
                  <a:ext uri="{FF2B5EF4-FFF2-40B4-BE49-F238E27FC236}">
                    <a16:creationId xmlns:a16="http://schemas.microsoft.com/office/drawing/2014/main" id="{587DBBBD-4117-3345-8C6E-FE99F55F7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9086" y="1139031"/>
                <a:ext cx="11625263" cy="5590381"/>
              </a:xfrm>
              <a:blipFill>
                <a:blip r:embed="rId2"/>
                <a:stretch>
                  <a:fillRect l="-1092" t="-1814" b="-294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070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E83E68E3DADCA44E9AA342A37A026FD1" ma:contentTypeVersion="2" ma:contentTypeDescription="Creare un nuovo documento." ma:contentTypeScope="" ma:versionID="85b67613ec940657feb3fbb0b02d0bcc">
  <xsd:schema xmlns:xsd="http://www.w3.org/2001/XMLSchema" xmlns:xs="http://www.w3.org/2001/XMLSchema" xmlns:p="http://schemas.microsoft.com/office/2006/metadata/properties" xmlns:ns2="24907f7d-f4d2-43e4-9a22-e0ee9435e1c9" targetNamespace="http://schemas.microsoft.com/office/2006/metadata/properties" ma:root="true" ma:fieldsID="dd802230a6de5e42cd52f6e032540030" ns2:_="">
    <xsd:import namespace="24907f7d-f4d2-43e4-9a22-e0ee9435e1c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907f7d-f4d2-43e4-9a22-e0ee9435e1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81C1D6F-9EE4-4842-BBB6-99DE3D4FB154}"/>
</file>

<file path=customXml/itemProps2.xml><?xml version="1.0" encoding="utf-8"?>
<ds:datastoreItem xmlns:ds="http://schemas.openxmlformats.org/officeDocument/2006/customXml" ds:itemID="{87ABD562-09B4-43AA-A212-25FB347943C6}"/>
</file>

<file path=customXml/itemProps3.xml><?xml version="1.0" encoding="utf-8"?>
<ds:datastoreItem xmlns:ds="http://schemas.openxmlformats.org/officeDocument/2006/customXml" ds:itemID="{069F1D49-4520-4374-9688-34C37A0FA019}"/>
</file>

<file path=docProps/app.xml><?xml version="1.0" encoding="utf-8"?>
<Properties xmlns="http://schemas.openxmlformats.org/officeDocument/2006/extended-properties" xmlns:vt="http://schemas.openxmlformats.org/officeDocument/2006/docPropsVTypes">
  <TotalTime>5612</TotalTime>
  <Words>2562</Words>
  <Application>Microsoft Macintosh PowerPoint</Application>
  <PresentationFormat>Widescreen</PresentationFormat>
  <Paragraphs>402</Paragraphs>
  <Slides>45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45</vt:i4>
      </vt:variant>
    </vt:vector>
  </HeadingPairs>
  <TitlesOfParts>
    <vt:vector size="50" baseType="lpstr">
      <vt:lpstr>Arial</vt:lpstr>
      <vt:lpstr>Calibri</vt:lpstr>
      <vt:lpstr>Calibri Light</vt:lpstr>
      <vt:lpstr>Cambria Math</vt:lpstr>
      <vt:lpstr>Tema di Office</vt:lpstr>
      <vt:lpstr>Alberi Rosso-Neri Red-Black Trees (RBT)  Algoritmi e Strutture Dati Prof. Carla Piazza</vt:lpstr>
      <vt:lpstr>Lezione dell’11 Marzo 2020</vt:lpstr>
      <vt:lpstr>Un breve ripasso…</vt:lpstr>
      <vt:lpstr>Alberi bilanciati</vt:lpstr>
      <vt:lpstr>Red-Black Trees</vt:lpstr>
      <vt:lpstr>Esempi</vt:lpstr>
      <vt:lpstr>Esempi</vt:lpstr>
      <vt:lpstr>Esempi – Da Wikipedia</vt:lpstr>
      <vt:lpstr>Dalla Definizione… alle proprietà </vt:lpstr>
      <vt:lpstr>Proprietà</vt:lpstr>
      <vt:lpstr>Proprietà</vt:lpstr>
      <vt:lpstr>Proprietà</vt:lpstr>
      <vt:lpstr>Ricapitolando</vt:lpstr>
      <vt:lpstr>Operazioni su RBT</vt:lpstr>
      <vt:lpstr>Rotazioni</vt:lpstr>
      <vt:lpstr>Presentazione standard di PowerPoint</vt:lpstr>
      <vt:lpstr>Esempio</vt:lpstr>
      <vt:lpstr>Inserimento della chiave k in T RBT</vt:lpstr>
      <vt:lpstr>Red figlio di red</vt:lpstr>
      <vt:lpstr>Rotazioni e Ricolorazioni nell’inserimento</vt:lpstr>
      <vt:lpstr>Rotazioni e Ricolorazioni nell’inserimento</vt:lpstr>
      <vt:lpstr>Rotazioni e Ricolorazioni nell’inserimento</vt:lpstr>
      <vt:lpstr>Caso Fortunato:  Lo Zio di x è black ed è «opposto a x» </vt:lpstr>
      <vt:lpstr>Caso Quasi Fortunato: Lo Zio di x è black ed è «dallo stesso lato di x» </vt:lpstr>
      <vt:lpstr>Caso Sfortunato: Lo zio di x è red</vt:lpstr>
      <vt:lpstr>Ricapitolando</vt:lpstr>
      <vt:lpstr>Ricapitolando</vt:lpstr>
      <vt:lpstr>Esempio</vt:lpstr>
      <vt:lpstr>Lezione del 13 Marzo 2020</vt:lpstr>
      <vt:lpstr>Cancellazione della chiave k in T RBT</vt:lpstr>
      <vt:lpstr>Intuitivamente nel caso più complesso nei BST</vt:lpstr>
      <vt:lpstr>Cancellazione della chiave k in T RBT</vt:lpstr>
      <vt:lpstr>Cancellazione della chiave k in T RBT</vt:lpstr>
      <vt:lpstr>Rotazioni e Ricolorazioni nella cancellazione</vt:lpstr>
      <vt:lpstr>Rotazioni e Ricolorazioni nella cancellazione</vt:lpstr>
      <vt:lpstr>Rotazioni e Ricolorazioni nella cancellazione</vt:lpstr>
      <vt:lpstr>Caso Fortunato: u ha un Nipote red «opposto a lui»</vt:lpstr>
      <vt:lpstr>Caso Quasi Fortunato: u ha un Nipote red «dallo stesso lato di u»</vt:lpstr>
      <vt:lpstr>Caso Sfortunato: u ha due Nipoti black e fratello black</vt:lpstr>
      <vt:lpstr>Caso Antipatico: u ha due Nipoti black e fratello red </vt:lpstr>
      <vt:lpstr>Ricapitolando</vt:lpstr>
      <vt:lpstr>Ricapitolando</vt:lpstr>
      <vt:lpstr>Esempio</vt:lpstr>
      <vt:lpstr>RBT Join - Esercizio</vt:lpstr>
      <vt:lpstr>Esercizi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Alberi Rosso-Neri Red-Black Trees (RBT)</dc:title>
  <dc:creator>Carla Piazza</dc:creator>
  <cp:lastModifiedBy>Carla Piazza</cp:lastModifiedBy>
  <cp:revision>145</cp:revision>
  <cp:lastPrinted>2020-03-13T09:25:32Z</cp:lastPrinted>
  <dcterms:created xsi:type="dcterms:W3CDTF">2020-03-05T15:27:54Z</dcterms:created>
  <dcterms:modified xsi:type="dcterms:W3CDTF">2020-03-13T09:27:46Z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0x010100E83E68E3DADCA44E9AA342A37A026FD1</vt:lpwstr>
  </property>
</Properties>
</file>